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8" r:id="rId3"/>
    <p:sldId id="295" r:id="rId4"/>
    <p:sldId id="296" r:id="rId5"/>
    <p:sldId id="297" r:id="rId6"/>
    <p:sldId id="298" r:id="rId7"/>
    <p:sldId id="299" r:id="rId8"/>
    <p:sldId id="300" r:id="rId9"/>
    <p:sldId id="301" r:id="rId10"/>
    <p:sldId id="303" r:id="rId11"/>
    <p:sldId id="302" r:id="rId12"/>
    <p:sldId id="289" r:id="rId13"/>
    <p:sldId id="290" r:id="rId14"/>
    <p:sldId id="291" r:id="rId15"/>
    <p:sldId id="292" r:id="rId16"/>
    <p:sldId id="293" r:id="rId17"/>
    <p:sldId id="294" r:id="rId18"/>
    <p:sldId id="283" r:id="rId1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8" d="100"/>
          <a:sy n="78" d="100"/>
        </p:scale>
        <p:origin x="-78" y="-7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EA22A-8B87-46F0-AD07-2D5A943D37E2}" type="datetimeFigureOut">
              <a:rPr lang="ru-RU" smtClean="0"/>
              <a:t>08.01.2002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200B6-0CDC-487F-A6D6-CE922685E4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12551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EA22A-8B87-46F0-AD07-2D5A943D37E2}" type="datetimeFigureOut">
              <a:rPr lang="ru-RU" smtClean="0"/>
              <a:t>08.01.2002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200B6-0CDC-487F-A6D6-CE922685E4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0038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EA22A-8B87-46F0-AD07-2D5A943D37E2}" type="datetimeFigureOut">
              <a:rPr lang="ru-RU" smtClean="0"/>
              <a:t>08.01.2002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200B6-0CDC-487F-A6D6-CE922685E4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080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EA22A-8B87-46F0-AD07-2D5A943D37E2}" type="datetimeFigureOut">
              <a:rPr lang="ru-RU" smtClean="0"/>
              <a:t>08.01.2002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200B6-0CDC-487F-A6D6-CE922685E4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7399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EA22A-8B87-46F0-AD07-2D5A943D37E2}" type="datetimeFigureOut">
              <a:rPr lang="ru-RU" smtClean="0"/>
              <a:t>08.01.2002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200B6-0CDC-487F-A6D6-CE922685E4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2825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EA22A-8B87-46F0-AD07-2D5A943D37E2}" type="datetimeFigureOut">
              <a:rPr lang="ru-RU" smtClean="0"/>
              <a:t>08.01.2002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200B6-0CDC-487F-A6D6-CE922685E4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853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EA22A-8B87-46F0-AD07-2D5A943D37E2}" type="datetimeFigureOut">
              <a:rPr lang="ru-RU" smtClean="0"/>
              <a:t>08.01.2002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200B6-0CDC-487F-A6D6-CE922685E4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6197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EA22A-8B87-46F0-AD07-2D5A943D37E2}" type="datetimeFigureOut">
              <a:rPr lang="ru-RU" smtClean="0"/>
              <a:t>08.01.2002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200B6-0CDC-487F-A6D6-CE922685E4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4351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EA22A-8B87-46F0-AD07-2D5A943D37E2}" type="datetimeFigureOut">
              <a:rPr lang="ru-RU" smtClean="0"/>
              <a:t>08.01.2002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200B6-0CDC-487F-A6D6-CE922685E4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0115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EA22A-8B87-46F0-AD07-2D5A943D37E2}" type="datetimeFigureOut">
              <a:rPr lang="ru-RU" smtClean="0"/>
              <a:t>08.01.2002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200B6-0CDC-487F-A6D6-CE922685E4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3933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EA22A-8B87-46F0-AD07-2D5A943D37E2}" type="datetimeFigureOut">
              <a:rPr lang="ru-RU" smtClean="0"/>
              <a:t>08.01.2002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200B6-0CDC-487F-A6D6-CE922685E4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1842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9EA22A-8B87-46F0-AD07-2D5A943D37E2}" type="datetimeFigureOut">
              <a:rPr lang="ru-RU" smtClean="0"/>
              <a:t>08.01.2002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F200B6-0CDC-487F-A6D6-CE922685E4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7065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992220" y="1982181"/>
            <a:ext cx="163217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 smtClean="0"/>
              <a:t>2-дәріс.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263914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1884" y="241540"/>
            <a:ext cx="6775519" cy="6383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27870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3683" y="272079"/>
            <a:ext cx="11352362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34988" algn="just"/>
            <a:r>
              <a:rPr lang="ru-RU" sz="2300" b="1" dirty="0">
                <a:solidFill>
                  <a:srgbClr val="FF0000"/>
                </a:solidFill>
              </a:rPr>
              <a:t>Энтропия </a:t>
            </a:r>
            <a:r>
              <a:rPr lang="ru-RU" sz="2300" b="1" dirty="0" err="1">
                <a:solidFill>
                  <a:srgbClr val="FF0000"/>
                </a:solidFill>
              </a:rPr>
              <a:t>артқанда</a:t>
            </a:r>
            <a:r>
              <a:rPr lang="ru-RU" sz="2300" b="1" dirty="0">
                <a:solidFill>
                  <a:srgbClr val="FF0000"/>
                </a:solidFill>
              </a:rPr>
              <a:t> ∆</a:t>
            </a:r>
            <a:r>
              <a:rPr lang="en-US" sz="2300" b="1" dirty="0" smtClean="0">
                <a:solidFill>
                  <a:srgbClr val="FF0000"/>
                </a:solidFill>
              </a:rPr>
              <a:t>S</a:t>
            </a:r>
            <a:r>
              <a:rPr lang="kk-KZ" sz="2300" b="1" dirty="0" smtClean="0">
                <a:solidFill>
                  <a:srgbClr val="FF0000"/>
                </a:solidFill>
              </a:rPr>
              <a:t> </a:t>
            </a:r>
            <a:r>
              <a:rPr lang="en-US" sz="2300" b="1" dirty="0" smtClean="0">
                <a:solidFill>
                  <a:srgbClr val="FF0000"/>
                </a:solidFill>
              </a:rPr>
              <a:t>&gt; </a:t>
            </a:r>
            <a:r>
              <a:rPr lang="en-US" sz="2300" b="1" dirty="0">
                <a:solidFill>
                  <a:srgbClr val="FF0000"/>
                </a:solidFill>
              </a:rPr>
              <a:t>0 </a:t>
            </a:r>
            <a:r>
              <a:rPr lang="ru-RU" sz="2300" dirty="0" err="1"/>
              <a:t>болатыны</a:t>
            </a:r>
            <a:r>
              <a:rPr lang="ru-RU" sz="2300" dirty="0"/>
              <a:t> </a:t>
            </a:r>
            <a:r>
              <a:rPr lang="ru-RU" sz="2300" dirty="0" err="1"/>
              <a:t>ескерілсе</a:t>
            </a:r>
            <a:r>
              <a:rPr lang="ru-RU" sz="2300" dirty="0"/>
              <a:t>, </a:t>
            </a:r>
            <a:r>
              <a:rPr lang="ru-RU" sz="2300" dirty="0" err="1"/>
              <a:t>және</a:t>
            </a:r>
            <a:r>
              <a:rPr lang="ru-RU" sz="2300" dirty="0"/>
              <a:t> </a:t>
            </a:r>
            <a:r>
              <a:rPr lang="ru-RU" sz="2300" dirty="0" err="1"/>
              <a:t>жоғарыда</a:t>
            </a:r>
            <a:r>
              <a:rPr lang="ru-RU" sz="2300" dirty="0"/>
              <a:t> </a:t>
            </a:r>
            <a:r>
              <a:rPr lang="ru-RU" sz="2300" dirty="0" err="1"/>
              <a:t>айтылғандай</a:t>
            </a:r>
            <a:r>
              <a:rPr lang="ru-RU" sz="2300" dirty="0"/>
              <a:t> </a:t>
            </a:r>
            <a:r>
              <a:rPr lang="ru-RU" sz="2300" b="1" dirty="0">
                <a:solidFill>
                  <a:srgbClr val="FF0000"/>
                </a:solidFill>
              </a:rPr>
              <a:t>энтальпия ∆</a:t>
            </a:r>
            <a:r>
              <a:rPr lang="en-US" sz="2300" b="1" dirty="0">
                <a:solidFill>
                  <a:srgbClr val="FF0000"/>
                </a:solidFill>
              </a:rPr>
              <a:t>H &lt; 0 </a:t>
            </a:r>
            <a:r>
              <a:rPr lang="ru-RU" sz="2300" dirty="0"/>
              <a:t>реакция </a:t>
            </a:r>
            <a:r>
              <a:rPr lang="ru-RU" sz="2300" dirty="0" err="1"/>
              <a:t>жүйесінде</a:t>
            </a:r>
            <a:r>
              <a:rPr lang="ru-RU" sz="2300" dirty="0"/>
              <a:t> </a:t>
            </a:r>
            <a:r>
              <a:rPr lang="ru-RU" sz="2300" b="1" dirty="0" err="1"/>
              <a:t>қоршаған</a:t>
            </a:r>
            <a:r>
              <a:rPr lang="ru-RU" sz="2300" b="1" dirty="0"/>
              <a:t> </a:t>
            </a:r>
            <a:r>
              <a:rPr lang="ru-RU" sz="2300" b="1" dirty="0" err="1"/>
              <a:t>ортаға</a:t>
            </a:r>
            <a:r>
              <a:rPr lang="ru-RU" sz="2300" b="1" dirty="0"/>
              <a:t> </a:t>
            </a:r>
            <a:r>
              <a:rPr lang="ru-RU" sz="2300" b="1" dirty="0" err="1"/>
              <a:t>жылу</a:t>
            </a:r>
            <a:r>
              <a:rPr lang="ru-RU" sz="2300" b="1" dirty="0"/>
              <a:t> </a:t>
            </a:r>
            <a:r>
              <a:rPr lang="ru-RU" sz="2300" b="1" dirty="0" err="1"/>
              <a:t>береді</a:t>
            </a:r>
            <a:r>
              <a:rPr lang="ru-RU" sz="2300" dirty="0"/>
              <a:t>.</a:t>
            </a:r>
          </a:p>
          <a:p>
            <a:pPr indent="534988" algn="just"/>
            <a:r>
              <a:rPr lang="ru-RU" sz="2300" b="1" dirty="0" err="1"/>
              <a:t>Өздігінен</a:t>
            </a:r>
            <a:r>
              <a:rPr lang="ru-RU" sz="2300" b="1" dirty="0"/>
              <a:t> (</a:t>
            </a:r>
            <a:r>
              <a:rPr lang="ru-RU" sz="2300" b="1" dirty="0" err="1"/>
              <a:t>спонтанды</a:t>
            </a:r>
            <a:r>
              <a:rPr lang="ru-RU" sz="2300" b="1" dirty="0"/>
              <a:t>) </a:t>
            </a:r>
            <a:r>
              <a:rPr lang="ru-RU" sz="2300" b="1" dirty="0" err="1"/>
              <a:t>жүретін</a:t>
            </a:r>
            <a:r>
              <a:rPr lang="ru-RU" sz="2300" b="1" dirty="0"/>
              <a:t> </a:t>
            </a:r>
            <a:r>
              <a:rPr lang="ru-RU" sz="2300" b="1" dirty="0" err="1"/>
              <a:t>реакциялар</a:t>
            </a:r>
            <a:r>
              <a:rPr lang="ru-RU" sz="2300" b="1" dirty="0"/>
              <a:t> мен </a:t>
            </a:r>
            <a:r>
              <a:rPr lang="ru-RU" sz="2300" b="1" dirty="0" err="1"/>
              <a:t>табиғи</a:t>
            </a:r>
            <a:r>
              <a:rPr lang="ru-RU" sz="2300" b="1" dirty="0"/>
              <a:t> </a:t>
            </a:r>
            <a:r>
              <a:rPr lang="ru-RU" sz="2300" b="1" dirty="0" err="1"/>
              <a:t>процестер</a:t>
            </a:r>
            <a:r>
              <a:rPr lang="ru-RU" sz="2300" b="1" dirty="0"/>
              <a:t> </a:t>
            </a:r>
            <a:r>
              <a:rPr lang="ru-RU" sz="2300" b="1" dirty="0" err="1"/>
              <a:t>үшін</a:t>
            </a:r>
            <a:r>
              <a:rPr lang="ru-RU" sz="2300" dirty="0"/>
              <a:t> </a:t>
            </a:r>
            <a:r>
              <a:rPr lang="ru-RU" sz="2300" dirty="0" err="1"/>
              <a:t>әрқашан</a:t>
            </a:r>
            <a:r>
              <a:rPr lang="ru-RU" sz="2300" dirty="0"/>
              <a:t> </a:t>
            </a:r>
            <a:r>
              <a:rPr lang="ru-RU" sz="2300" b="1" dirty="0">
                <a:solidFill>
                  <a:srgbClr val="FF0000"/>
                </a:solidFill>
              </a:rPr>
              <a:t>бос энергия ∆</a:t>
            </a:r>
            <a:r>
              <a:rPr lang="en-US" sz="2300" b="1" dirty="0">
                <a:solidFill>
                  <a:srgbClr val="FF0000"/>
                </a:solidFill>
              </a:rPr>
              <a:t>G &lt; 0 </a:t>
            </a:r>
            <a:r>
              <a:rPr lang="ru-RU" sz="2300" dirty="0" err="1"/>
              <a:t>болады</a:t>
            </a:r>
            <a:r>
              <a:rPr lang="ru-RU" sz="2300" dirty="0"/>
              <a:t>.</a:t>
            </a:r>
          </a:p>
          <a:p>
            <a:pPr indent="534988" algn="just"/>
            <a:r>
              <a:rPr lang="ru-RU" sz="2300" dirty="0" err="1"/>
              <a:t>Термодинамиканың</a:t>
            </a:r>
            <a:r>
              <a:rPr lang="ru-RU" sz="2300" dirty="0"/>
              <a:t> </a:t>
            </a:r>
            <a:r>
              <a:rPr lang="ru-RU" sz="2300" dirty="0" err="1"/>
              <a:t>екінші</a:t>
            </a:r>
            <a:r>
              <a:rPr lang="ru-RU" sz="2300" dirty="0"/>
              <a:t> </a:t>
            </a:r>
            <a:r>
              <a:rPr lang="ru-RU" sz="2300" dirty="0" err="1"/>
              <a:t>заңы</a:t>
            </a:r>
            <a:r>
              <a:rPr lang="ru-RU" sz="2300" dirty="0"/>
              <a:t> </a:t>
            </a:r>
            <a:r>
              <a:rPr lang="ru-RU" sz="2300" dirty="0" err="1"/>
              <a:t>бойынша</a:t>
            </a:r>
            <a:r>
              <a:rPr lang="ru-RU" sz="2300" dirty="0"/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химиялық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реакциялар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немесе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физикалық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процестер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кезінде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ғаламның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энтропиясы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dirty="0" err="1"/>
              <a:t>артады</a:t>
            </a:r>
            <a:r>
              <a:rPr lang="ru-RU" sz="2300" dirty="0"/>
              <a:t>.</a:t>
            </a:r>
          </a:p>
          <a:p>
            <a:pPr indent="534988" algn="just"/>
            <a:r>
              <a:rPr lang="ru-RU" sz="2300" dirty="0" err="1"/>
              <a:t>Бірақ</a:t>
            </a:r>
            <a:r>
              <a:rPr lang="ru-RU" sz="2300" dirty="0"/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бұл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заңнан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/>
              <a:t>энтропияның</a:t>
            </a:r>
            <a:r>
              <a:rPr lang="ru-RU" sz="2300" b="1" dirty="0"/>
              <a:t> </a:t>
            </a:r>
            <a:r>
              <a:rPr lang="ru-RU" sz="2300" b="1" dirty="0" err="1"/>
              <a:t>артуы</a:t>
            </a:r>
            <a:r>
              <a:rPr lang="ru-RU" sz="2300" b="1" dirty="0"/>
              <a:t> </a:t>
            </a:r>
            <a:r>
              <a:rPr lang="ru-RU" sz="2300" b="1" dirty="0" err="1"/>
              <a:t>міндетті</a:t>
            </a:r>
            <a:r>
              <a:rPr lang="ru-RU" sz="2300" b="1" dirty="0"/>
              <a:t> </a:t>
            </a:r>
            <a:r>
              <a:rPr lang="ru-RU" sz="2300" b="1" dirty="0" err="1"/>
              <a:t>түрде</a:t>
            </a:r>
            <a:r>
              <a:rPr lang="ru-RU" sz="2300" b="1" dirty="0"/>
              <a:t> реакция </a:t>
            </a:r>
            <a:r>
              <a:rPr lang="ru-RU" sz="2300" b="1" dirty="0" err="1"/>
              <a:t>жүйесінің</a:t>
            </a:r>
            <a:r>
              <a:rPr lang="ru-RU" sz="2300" b="1" dirty="0"/>
              <a:t> </a:t>
            </a:r>
            <a:r>
              <a:rPr lang="ru-RU" sz="2300" b="1" dirty="0" err="1"/>
              <a:t>өзінде</a:t>
            </a:r>
            <a:r>
              <a:rPr lang="ru-RU" sz="2300" b="1" dirty="0"/>
              <a:t> </a:t>
            </a:r>
            <a:r>
              <a:rPr lang="ru-RU" sz="2300" b="1" dirty="0" err="1"/>
              <a:t>болуы</a:t>
            </a:r>
            <a:r>
              <a:rPr lang="ru-RU" sz="2300" b="1" dirty="0"/>
              <a:t> </a:t>
            </a:r>
            <a:r>
              <a:rPr lang="ru-RU" sz="2300" b="1" dirty="0" err="1"/>
              <a:t>керек</a:t>
            </a:r>
            <a:r>
              <a:rPr lang="ru-RU" sz="2300" b="1" dirty="0"/>
              <a:t> </a:t>
            </a:r>
            <a:r>
              <a:rPr lang="ru-RU" sz="2300" dirty="0" err="1"/>
              <a:t>деген</a:t>
            </a:r>
            <a:r>
              <a:rPr lang="ru-RU" sz="2300" dirty="0"/>
              <a:t> </a:t>
            </a:r>
            <a:r>
              <a:rPr lang="ru-RU" sz="2300" dirty="0" err="1"/>
              <a:t>қорытынды</a:t>
            </a:r>
            <a:r>
              <a:rPr lang="ru-RU" sz="2300" dirty="0"/>
              <a:t> </a:t>
            </a:r>
            <a:r>
              <a:rPr lang="ru-RU" sz="2300" dirty="0" err="1"/>
              <a:t>шықпайды</a:t>
            </a:r>
            <a:r>
              <a:rPr lang="ru-RU" sz="2300" dirty="0" smtClean="0"/>
              <a:t>.</a:t>
            </a:r>
          </a:p>
          <a:p>
            <a:pPr indent="534988" algn="just"/>
            <a:r>
              <a:rPr lang="ru-RU" sz="2300" b="1" dirty="0" err="1"/>
              <a:t>Жасушалардың</a:t>
            </a:r>
            <a:r>
              <a:rPr lang="ru-RU" sz="2300" b="1" dirty="0"/>
              <a:t> </a:t>
            </a:r>
            <a:r>
              <a:rPr lang="ru-RU" sz="2300" b="1" dirty="0" err="1"/>
              <a:t>өсуі</a:t>
            </a:r>
            <a:r>
              <a:rPr lang="ru-RU" sz="2300" b="1" dirty="0"/>
              <a:t> мен </a:t>
            </a:r>
            <a:r>
              <a:rPr lang="ru-RU" sz="2300" b="1" dirty="0" err="1"/>
              <a:t>бөліну</a:t>
            </a:r>
            <a:r>
              <a:rPr lang="ru-RU" sz="2300" b="1" dirty="0"/>
              <a:t> </a:t>
            </a:r>
            <a:r>
              <a:rPr lang="ru-RU" sz="2300" b="1" dirty="0" err="1"/>
              <a:t>процесінде</a:t>
            </a:r>
            <a:r>
              <a:rPr lang="ru-RU" sz="2300" b="1" dirty="0"/>
              <a:t> </a:t>
            </a:r>
            <a:r>
              <a:rPr lang="ru-RU" sz="2300" dirty="0" err="1"/>
              <a:t>пайда</a:t>
            </a:r>
            <a:r>
              <a:rPr lang="ru-RU" sz="2300" dirty="0"/>
              <a:t> </a:t>
            </a:r>
            <a:r>
              <a:rPr lang="ru-RU" sz="2300" dirty="0" err="1"/>
              <a:t>болатын</a:t>
            </a:r>
            <a:r>
              <a:rPr lang="ru-RU" sz="2300" dirty="0"/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жасушаішілік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тәртіп</a:t>
            </a:r>
            <a:r>
              <a:rPr lang="ru-RU" sz="2300" b="1" dirty="0">
                <a:solidFill>
                  <a:srgbClr val="FF0000"/>
                </a:solidFill>
              </a:rPr>
              <a:t> - </a:t>
            </a:r>
            <a:r>
              <a:rPr lang="ru-RU" sz="2300" b="1" dirty="0" err="1">
                <a:solidFill>
                  <a:srgbClr val="FF0000"/>
                </a:solidFill>
              </a:rPr>
              <a:t>қоршаған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ортадағы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тәртіпсіздікпен</a:t>
            </a:r>
            <a:r>
              <a:rPr lang="ru-RU" sz="2300" b="1" dirty="0">
                <a:solidFill>
                  <a:srgbClr val="FF0000"/>
                </a:solidFill>
              </a:rPr>
              <a:t> (</a:t>
            </a:r>
            <a:r>
              <a:rPr lang="ru-RU" sz="2300" b="1" dirty="0" err="1">
                <a:solidFill>
                  <a:srgbClr val="FF0000"/>
                </a:solidFill>
              </a:rPr>
              <a:t>бұзылулармен</a:t>
            </a:r>
            <a:r>
              <a:rPr lang="ru-RU" sz="2300" b="1" dirty="0">
                <a:solidFill>
                  <a:srgbClr val="FF0000"/>
                </a:solidFill>
              </a:rPr>
              <a:t>) </a:t>
            </a:r>
            <a:r>
              <a:rPr lang="ru-RU" sz="2300" b="1" dirty="0" err="1">
                <a:solidFill>
                  <a:srgbClr val="FF0000"/>
                </a:solidFill>
              </a:rPr>
              <a:t>өтеледі</a:t>
            </a:r>
            <a:r>
              <a:rPr lang="ru-RU" sz="2300" b="1" dirty="0">
                <a:solidFill>
                  <a:srgbClr val="FF0000"/>
                </a:solidFill>
              </a:rPr>
              <a:t>.</a:t>
            </a:r>
          </a:p>
          <a:p>
            <a:pPr indent="534988" algn="just"/>
            <a:r>
              <a:rPr lang="ru-RU" sz="2300" dirty="0" err="1"/>
              <a:t>Қорыта</a:t>
            </a:r>
            <a:r>
              <a:rPr lang="ru-RU" sz="2300" dirty="0"/>
              <a:t> </a:t>
            </a:r>
            <a:r>
              <a:rPr lang="ru-RU" sz="2300" dirty="0" err="1"/>
              <a:t>айтқанда</a:t>
            </a:r>
            <a:r>
              <a:rPr lang="ru-RU" sz="2300" dirty="0"/>
              <a:t>, </a:t>
            </a:r>
            <a:r>
              <a:rPr lang="ru-RU" sz="2300" b="1" dirty="0" err="1">
                <a:solidFill>
                  <a:srgbClr val="FF0000"/>
                </a:solidFill>
              </a:rPr>
              <a:t>тірі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организмдер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ішкі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тәртіпті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сақтайды</a:t>
            </a:r>
            <a:r>
              <a:rPr lang="ru-RU" sz="2300" dirty="0"/>
              <a:t>, </a:t>
            </a:r>
            <a:r>
              <a:rPr lang="ru-RU" sz="2300" dirty="0" err="1"/>
              <a:t>олар</a:t>
            </a:r>
            <a:r>
              <a:rPr lang="ru-RU" sz="2300" dirty="0"/>
              <a:t> </a:t>
            </a:r>
            <a:r>
              <a:rPr lang="ru-RU" sz="2300" b="1" dirty="0" err="1"/>
              <a:t>қоршаған</a:t>
            </a:r>
            <a:r>
              <a:rPr lang="ru-RU" sz="2300" b="1" dirty="0"/>
              <a:t> </a:t>
            </a:r>
            <a:r>
              <a:rPr lang="ru-RU" sz="2300" b="1" dirty="0" err="1"/>
              <a:t>ортадан</a:t>
            </a:r>
            <a:r>
              <a:rPr lang="ru-RU" sz="2300" b="1" dirty="0"/>
              <a:t> </a:t>
            </a:r>
            <a:r>
              <a:rPr lang="ru-RU" sz="2300" b="1" dirty="0" err="1"/>
              <a:t>қоректік</a:t>
            </a:r>
            <a:r>
              <a:rPr lang="ru-RU" sz="2300" b="1" dirty="0"/>
              <a:t> </a:t>
            </a:r>
            <a:r>
              <a:rPr lang="ru-RU" sz="2300" b="1" dirty="0" err="1"/>
              <a:t>заттар</a:t>
            </a:r>
            <a:r>
              <a:rPr lang="ru-RU" sz="2300" b="1" dirty="0"/>
              <a:t> </a:t>
            </a:r>
            <a:r>
              <a:rPr lang="ru-RU" sz="2300" b="1" dirty="0" err="1"/>
              <a:t>немесе</a:t>
            </a:r>
            <a:r>
              <a:rPr lang="ru-RU" sz="2300" b="1" dirty="0"/>
              <a:t> </a:t>
            </a:r>
            <a:r>
              <a:rPr lang="ru-RU" sz="2300" b="1" dirty="0" err="1"/>
              <a:t>күн</a:t>
            </a:r>
            <a:r>
              <a:rPr lang="ru-RU" sz="2300" b="1" dirty="0"/>
              <a:t> </a:t>
            </a:r>
            <a:r>
              <a:rPr lang="ru-RU" sz="2300" b="1" dirty="0" err="1"/>
              <a:t>сәулесі</a:t>
            </a:r>
            <a:r>
              <a:rPr lang="ru-RU" sz="2300" b="1" dirty="0"/>
              <a:t> </a:t>
            </a:r>
            <a:r>
              <a:rPr lang="ru-RU" sz="2300" b="1" dirty="0" err="1"/>
              <a:t>түрінде</a:t>
            </a:r>
            <a:r>
              <a:rPr lang="ru-RU" sz="2300" b="1" dirty="0"/>
              <a:t> бос </a:t>
            </a:r>
            <a:r>
              <a:rPr lang="ru-RU" sz="2300" b="1" dirty="0" err="1"/>
              <a:t>энергияны</a:t>
            </a:r>
            <a:r>
              <a:rPr lang="ru-RU" sz="2300" b="1" dirty="0"/>
              <a:t> </a:t>
            </a:r>
            <a:r>
              <a:rPr lang="ru-RU" sz="2300" b="1" dirty="0" err="1"/>
              <a:t>алып</a:t>
            </a:r>
            <a:r>
              <a:rPr lang="ru-RU" sz="2300" b="1" dirty="0"/>
              <a:t>  </a:t>
            </a:r>
            <a:r>
              <a:rPr lang="ru-RU" sz="2300" dirty="0" err="1"/>
              <a:t>және</a:t>
            </a:r>
            <a:r>
              <a:rPr lang="ru-RU" sz="2300" dirty="0"/>
              <a:t> </a:t>
            </a:r>
            <a:r>
              <a:rPr lang="ru-RU" sz="2300" b="1" dirty="0" err="1"/>
              <a:t>оған</a:t>
            </a:r>
            <a:r>
              <a:rPr lang="ru-RU" sz="2300" b="1" dirty="0"/>
              <a:t> </a:t>
            </a:r>
            <a:r>
              <a:rPr lang="ru-RU" sz="2300" b="1" dirty="0" err="1"/>
              <a:t>жылу</a:t>
            </a:r>
            <a:r>
              <a:rPr lang="ru-RU" sz="2300" b="1" dirty="0"/>
              <a:t> мен энтропия </a:t>
            </a:r>
            <a:r>
              <a:rPr lang="ru-RU" sz="2300" b="1" dirty="0" err="1"/>
              <a:t>түрінде</a:t>
            </a:r>
            <a:r>
              <a:rPr lang="ru-RU" sz="2300" b="1" dirty="0"/>
              <a:t> </a:t>
            </a:r>
            <a:r>
              <a:rPr lang="ru-RU" sz="2300" b="1" dirty="0" err="1"/>
              <a:t>сол</a:t>
            </a:r>
            <a:r>
              <a:rPr lang="ru-RU" sz="2300" b="1" dirty="0"/>
              <a:t> </a:t>
            </a:r>
            <a:r>
              <a:rPr lang="ru-RU" sz="2300" b="1" dirty="0" err="1"/>
              <a:t>энергияны</a:t>
            </a:r>
            <a:r>
              <a:rPr lang="ru-RU" sz="2300" b="1" dirty="0"/>
              <a:t> </a:t>
            </a:r>
            <a:r>
              <a:rPr lang="ru-RU" sz="2300" b="1" dirty="0" err="1"/>
              <a:t>қайтару</a:t>
            </a:r>
            <a:r>
              <a:rPr lang="ru-RU" sz="2300" b="1" dirty="0"/>
              <a:t> </a:t>
            </a:r>
            <a:r>
              <a:rPr lang="ru-RU" sz="2300" b="1" dirty="0" err="1"/>
              <a:t>арқылы</a:t>
            </a:r>
            <a:r>
              <a:rPr lang="ru-RU" sz="2300" b="1" dirty="0"/>
              <a:t> </a:t>
            </a:r>
            <a:r>
              <a:rPr lang="ru-RU" sz="2300" b="1" dirty="0" err="1"/>
              <a:t>ішкі</a:t>
            </a:r>
            <a:r>
              <a:rPr lang="ru-RU" sz="2300" b="1" dirty="0"/>
              <a:t> </a:t>
            </a:r>
            <a:r>
              <a:rPr lang="ru-RU" sz="2300" b="1" dirty="0" err="1"/>
              <a:t>тәртіпті</a:t>
            </a:r>
            <a:r>
              <a:rPr lang="ru-RU" sz="2300" b="1" dirty="0"/>
              <a:t> </a:t>
            </a:r>
            <a:r>
              <a:rPr lang="ru-RU" sz="2300" b="1" dirty="0" err="1"/>
              <a:t>сақтайды</a:t>
            </a:r>
            <a:r>
              <a:rPr lang="ru-RU" sz="2300" dirty="0"/>
              <a:t>.</a:t>
            </a:r>
          </a:p>
          <a:p>
            <a:pPr indent="534988" algn="just"/>
            <a:endParaRPr lang="ru-RU" sz="2300" dirty="0"/>
          </a:p>
        </p:txBody>
      </p:sp>
    </p:spTree>
    <p:extLst>
      <p:ext uri="{BB962C8B-B14F-4D97-AF65-F5344CB8AC3E}">
        <p14:creationId xmlns:p14="http://schemas.microsoft.com/office/powerpoint/2010/main" val="40368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05442" y="326265"/>
            <a:ext cx="11386868" cy="61093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34988" algn="ctr"/>
            <a:r>
              <a:rPr lang="ru-RU" sz="2300" b="1" dirty="0" err="1">
                <a:solidFill>
                  <a:srgbClr val="FF0000"/>
                </a:solidFill>
              </a:rPr>
              <a:t>Жасушалар</a:t>
            </a:r>
            <a:r>
              <a:rPr lang="ru-RU" sz="2300" b="1" dirty="0">
                <a:solidFill>
                  <a:srgbClr val="FF0000"/>
                </a:solidFill>
              </a:rPr>
              <a:t> бос энергия </a:t>
            </a:r>
            <a:r>
              <a:rPr lang="ru-RU" sz="2300" b="1" dirty="0" err="1">
                <a:solidFill>
                  <a:srgbClr val="FF0000"/>
                </a:solidFill>
              </a:rPr>
              <a:t>көздерін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қажет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етеді</a:t>
            </a:r>
            <a:endParaRPr lang="ru-RU" sz="2300" b="1" dirty="0">
              <a:solidFill>
                <a:srgbClr val="FF0000"/>
              </a:solidFill>
            </a:endParaRPr>
          </a:p>
          <a:p>
            <a:pPr indent="534988" algn="just"/>
            <a:r>
              <a:rPr lang="ru-RU" sz="2300" b="1" dirty="0" err="1">
                <a:solidFill>
                  <a:srgbClr val="FF0000"/>
                </a:solidFill>
              </a:rPr>
              <a:t>Жасушалар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изотермиялық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жүйелер</a:t>
            </a:r>
            <a:r>
              <a:rPr lang="ru-RU" sz="2300" dirty="0"/>
              <a:t>, </a:t>
            </a:r>
            <a:r>
              <a:rPr lang="ru-RU" sz="2300" dirty="0" err="1"/>
              <a:t>олар</a:t>
            </a:r>
            <a:r>
              <a:rPr lang="ru-RU" sz="2300" dirty="0"/>
              <a:t> </a:t>
            </a:r>
            <a:r>
              <a:rPr lang="ru-RU" sz="2300" b="1" dirty="0" err="1"/>
              <a:t>тұрақты</a:t>
            </a:r>
            <a:r>
              <a:rPr lang="ru-RU" sz="2300" b="1" dirty="0"/>
              <a:t> </a:t>
            </a:r>
            <a:r>
              <a:rPr lang="ru-RU" sz="2300" b="1" dirty="0" err="1"/>
              <a:t>температурада</a:t>
            </a:r>
            <a:r>
              <a:rPr lang="ru-RU" sz="2300" b="1" dirty="0"/>
              <a:t> (</a:t>
            </a:r>
            <a:r>
              <a:rPr lang="ru-RU" sz="2300" b="1" dirty="0" err="1"/>
              <a:t>сонымен</a:t>
            </a:r>
            <a:r>
              <a:rPr lang="ru-RU" sz="2300" b="1" dirty="0"/>
              <a:t> </a:t>
            </a:r>
            <a:r>
              <a:rPr lang="ru-RU" sz="2300" b="1" dirty="0" err="1"/>
              <a:t>қатар</a:t>
            </a:r>
            <a:r>
              <a:rPr lang="ru-RU" sz="2300" b="1" dirty="0"/>
              <a:t> </a:t>
            </a:r>
            <a:r>
              <a:rPr lang="ru-RU" sz="2300" b="1" dirty="0" err="1"/>
              <a:t>тұрақты</a:t>
            </a:r>
            <a:r>
              <a:rPr lang="ru-RU" sz="2300" b="1" dirty="0"/>
              <a:t> </a:t>
            </a:r>
            <a:r>
              <a:rPr lang="ru-RU" sz="2300" b="1" dirty="0" err="1"/>
              <a:t>қысымда</a:t>
            </a:r>
            <a:r>
              <a:rPr lang="ru-RU" sz="2300" b="1" dirty="0"/>
              <a:t>) </a:t>
            </a:r>
            <a:r>
              <a:rPr lang="ru-RU" sz="2300" b="1" dirty="0" err="1"/>
              <a:t>жұмыс</a:t>
            </a:r>
            <a:r>
              <a:rPr lang="ru-RU" sz="2300" b="1" dirty="0"/>
              <a:t> </a:t>
            </a:r>
            <a:r>
              <a:rPr lang="ru-RU" sz="2300" b="1" dirty="0" err="1"/>
              <a:t>істейді</a:t>
            </a:r>
            <a:r>
              <a:rPr lang="ru-RU" sz="2300" b="1" dirty="0"/>
              <a:t>.</a:t>
            </a:r>
          </a:p>
          <a:p>
            <a:pPr indent="534988" algn="just"/>
            <a:r>
              <a:rPr lang="ru-RU" sz="2300" b="1" dirty="0" err="1">
                <a:solidFill>
                  <a:srgbClr val="FF0000"/>
                </a:solidFill>
              </a:rPr>
              <a:t>Жылу</a:t>
            </a:r>
            <a:r>
              <a:rPr lang="ru-RU" sz="2300" b="1" dirty="0">
                <a:solidFill>
                  <a:srgbClr val="FF0000"/>
                </a:solidFill>
              </a:rPr>
              <a:t> (</a:t>
            </a:r>
            <a:r>
              <a:rPr lang="ru-RU" sz="2300" b="1" dirty="0" err="1">
                <a:solidFill>
                  <a:srgbClr val="FF0000"/>
                </a:solidFill>
              </a:rPr>
              <a:t>жылыту</a:t>
            </a:r>
            <a:r>
              <a:rPr lang="ru-RU" sz="2300" b="1" dirty="0">
                <a:solidFill>
                  <a:srgbClr val="FF0000"/>
                </a:solidFill>
              </a:rPr>
              <a:t>, </a:t>
            </a:r>
            <a:r>
              <a:rPr lang="ru-RU" sz="2300" b="1" dirty="0" err="1">
                <a:solidFill>
                  <a:srgbClr val="FF0000"/>
                </a:solidFill>
              </a:rPr>
              <a:t>қыздыру</a:t>
            </a:r>
            <a:r>
              <a:rPr lang="ru-RU" sz="2300" b="1" dirty="0">
                <a:solidFill>
                  <a:srgbClr val="FF0000"/>
                </a:solidFill>
              </a:rPr>
              <a:t>) </a:t>
            </a:r>
            <a:r>
              <a:rPr lang="ru-RU" sz="2300" b="1" dirty="0" err="1"/>
              <a:t>жасушалар</a:t>
            </a:r>
            <a:r>
              <a:rPr lang="ru-RU" sz="2300" b="1" dirty="0"/>
              <a:t> </a:t>
            </a:r>
            <a:r>
              <a:rPr lang="ru-RU" sz="2300" b="1" dirty="0" err="1"/>
              <a:t>үшін</a:t>
            </a:r>
            <a:r>
              <a:rPr lang="ru-RU" sz="2300" b="1" dirty="0"/>
              <a:t> энергия </a:t>
            </a:r>
            <a:r>
              <a:rPr lang="ru-RU" sz="2300" b="1" dirty="0" err="1"/>
              <a:t>көзі</a:t>
            </a:r>
            <a:r>
              <a:rPr lang="ru-RU" sz="2300" b="1" dirty="0"/>
              <a:t> бола </a:t>
            </a:r>
            <a:r>
              <a:rPr lang="ru-RU" sz="2300" b="1" dirty="0" err="1"/>
              <a:t>алмайды</a:t>
            </a:r>
            <a:r>
              <a:rPr lang="ru-RU" sz="2300" dirty="0"/>
              <a:t>, </a:t>
            </a:r>
            <a:r>
              <a:rPr lang="ru-RU" sz="2300" dirty="0" err="1"/>
              <a:t>өйткені</a:t>
            </a:r>
            <a:r>
              <a:rPr lang="ru-RU" sz="2300" dirty="0"/>
              <a:t> </a:t>
            </a:r>
            <a:r>
              <a:rPr lang="ru-RU" sz="2300" b="1" dirty="0" err="1"/>
              <a:t>жылу</a:t>
            </a:r>
            <a:r>
              <a:rPr lang="ru-RU" sz="2300" b="1" dirty="0"/>
              <a:t> тек </a:t>
            </a:r>
            <a:r>
              <a:rPr lang="ru-RU" sz="2300" b="1" dirty="0" err="1"/>
              <a:t>ыстық</a:t>
            </a:r>
            <a:r>
              <a:rPr lang="ru-RU" sz="2300" b="1" dirty="0"/>
              <a:t> </a:t>
            </a:r>
            <a:r>
              <a:rPr lang="ru-RU" sz="2300" b="1" dirty="0" err="1"/>
              <a:t>денеден</a:t>
            </a:r>
            <a:r>
              <a:rPr lang="ru-RU" sz="2300" b="1" dirty="0"/>
              <a:t> </a:t>
            </a:r>
            <a:r>
              <a:rPr lang="ru-RU" sz="2300" b="1" dirty="0" err="1"/>
              <a:t>суық</a:t>
            </a:r>
            <a:r>
              <a:rPr lang="ru-RU" sz="2300" b="1" dirty="0"/>
              <a:t> </a:t>
            </a:r>
            <a:r>
              <a:rPr lang="ru-RU" sz="2300" b="1" dirty="0" err="1"/>
              <a:t>денеге</a:t>
            </a:r>
            <a:r>
              <a:rPr lang="ru-RU" sz="2300" b="1" dirty="0"/>
              <a:t> </a:t>
            </a:r>
            <a:r>
              <a:rPr lang="ru-RU" sz="2300" b="1" dirty="0" err="1"/>
              <a:t>немесе</a:t>
            </a:r>
            <a:r>
              <a:rPr lang="ru-RU" sz="2300" b="1" dirty="0"/>
              <a:t> </a:t>
            </a:r>
            <a:r>
              <a:rPr lang="ru-RU" sz="2300" b="1" dirty="0" err="1"/>
              <a:t>температурасы</a:t>
            </a:r>
            <a:r>
              <a:rPr lang="ru-RU" sz="2300" b="1" dirty="0"/>
              <a:t> </a:t>
            </a:r>
            <a:r>
              <a:rPr lang="ru-RU" sz="2300" b="1" dirty="0" err="1"/>
              <a:t>жоғары</a:t>
            </a:r>
            <a:r>
              <a:rPr lang="ru-RU" sz="2300" b="1" dirty="0"/>
              <a:t> </a:t>
            </a:r>
            <a:r>
              <a:rPr lang="ru-RU" sz="2300" b="1" dirty="0" err="1"/>
              <a:t>аймақтан</a:t>
            </a:r>
            <a:r>
              <a:rPr lang="ru-RU" sz="2300" b="1" dirty="0"/>
              <a:t> </a:t>
            </a:r>
            <a:r>
              <a:rPr lang="ru-RU" sz="2300" b="1" dirty="0" err="1"/>
              <a:t>температурасы</a:t>
            </a:r>
            <a:r>
              <a:rPr lang="ru-RU" sz="2300" b="1" dirty="0"/>
              <a:t> </a:t>
            </a:r>
            <a:r>
              <a:rPr lang="ru-RU" sz="2300" b="1" dirty="0" err="1"/>
              <a:t>төмен</a:t>
            </a:r>
            <a:r>
              <a:rPr lang="ru-RU" sz="2300" b="1" dirty="0"/>
              <a:t> </a:t>
            </a:r>
            <a:r>
              <a:rPr lang="ru-RU" sz="2300" b="1" dirty="0" err="1"/>
              <a:t>аймаққа</a:t>
            </a:r>
            <a:r>
              <a:rPr lang="ru-RU" sz="2300" b="1" dirty="0"/>
              <a:t> </a:t>
            </a:r>
            <a:r>
              <a:rPr lang="ru-RU" sz="2300" b="1" dirty="0" err="1"/>
              <a:t>өткенде</a:t>
            </a:r>
            <a:r>
              <a:rPr lang="ru-RU" sz="2300" b="1" dirty="0"/>
              <a:t> </a:t>
            </a:r>
            <a:r>
              <a:rPr lang="ru-RU" sz="2300" b="1" dirty="0" err="1"/>
              <a:t>ғана</a:t>
            </a:r>
            <a:r>
              <a:rPr lang="ru-RU" sz="2300" b="1" dirty="0"/>
              <a:t> </a:t>
            </a:r>
            <a:r>
              <a:rPr lang="ru-RU" sz="2300" b="1" dirty="0" err="1"/>
              <a:t>жұмыс</a:t>
            </a:r>
            <a:r>
              <a:rPr lang="ru-RU" sz="2300" b="1" dirty="0"/>
              <a:t> </a:t>
            </a:r>
            <a:r>
              <a:rPr lang="ru-RU" sz="2300" b="1" dirty="0" err="1"/>
              <a:t>істей</a:t>
            </a:r>
            <a:r>
              <a:rPr lang="ru-RU" sz="2300" b="1" dirty="0"/>
              <a:t> </a:t>
            </a:r>
            <a:r>
              <a:rPr lang="ru-RU" sz="2300" b="1" dirty="0" err="1"/>
              <a:t>алады</a:t>
            </a:r>
            <a:r>
              <a:rPr lang="ru-RU" sz="2300" dirty="0"/>
              <a:t>.</a:t>
            </a:r>
          </a:p>
          <a:p>
            <a:pPr indent="534988" algn="just"/>
            <a:r>
              <a:rPr lang="ru-RU" sz="2300" dirty="0" err="1"/>
              <a:t>Жасушалар</a:t>
            </a:r>
            <a:r>
              <a:rPr lang="ru-RU" sz="2300" dirty="0"/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Гиббстің</a:t>
            </a:r>
            <a:r>
              <a:rPr lang="ru-RU" sz="2300" b="1" dirty="0">
                <a:solidFill>
                  <a:srgbClr val="FF0000"/>
                </a:solidFill>
              </a:rPr>
              <a:t> бос </a:t>
            </a:r>
            <a:r>
              <a:rPr lang="ru-RU" sz="2300" b="1" dirty="0" err="1">
                <a:solidFill>
                  <a:srgbClr val="FF0000"/>
                </a:solidFill>
              </a:rPr>
              <a:t>энергиясын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en-US" sz="2300" b="1" dirty="0">
                <a:solidFill>
                  <a:srgbClr val="FF0000"/>
                </a:solidFill>
              </a:rPr>
              <a:t>G </a:t>
            </a:r>
            <a:r>
              <a:rPr lang="ru-RU" sz="2300" dirty="0" err="1"/>
              <a:t>пайдалана</a:t>
            </a:r>
            <a:r>
              <a:rPr lang="ru-RU" sz="2300" dirty="0"/>
              <a:t> </a:t>
            </a:r>
            <a:r>
              <a:rPr lang="ru-RU" sz="2300" dirty="0" err="1"/>
              <a:t>алады</a:t>
            </a:r>
            <a:r>
              <a:rPr lang="ru-RU" sz="2300" dirty="0"/>
              <a:t> </a:t>
            </a:r>
            <a:r>
              <a:rPr lang="ru-RU" sz="2300" dirty="0" err="1"/>
              <a:t>және</a:t>
            </a:r>
            <a:r>
              <a:rPr lang="ru-RU" sz="2300" dirty="0"/>
              <a:t> </a:t>
            </a:r>
            <a:r>
              <a:rPr lang="ru-RU" sz="2300" dirty="0" err="1"/>
              <a:t>пайдалануы</a:t>
            </a:r>
            <a:r>
              <a:rPr lang="ru-RU" sz="2300" dirty="0"/>
              <a:t> </a:t>
            </a:r>
            <a:r>
              <a:rPr lang="ru-RU" sz="2300" dirty="0" err="1"/>
              <a:t>керек</a:t>
            </a:r>
            <a:r>
              <a:rPr lang="ru-RU" sz="2300" dirty="0"/>
              <a:t>, </a:t>
            </a:r>
            <a:r>
              <a:rPr lang="ru-RU" sz="2300" dirty="0" err="1"/>
              <a:t>ол</a:t>
            </a:r>
            <a:r>
              <a:rPr lang="ru-RU" sz="2300" dirty="0"/>
              <a:t> </a:t>
            </a:r>
            <a:r>
              <a:rPr lang="ru-RU" sz="2300" b="1" dirty="0" err="1"/>
              <a:t>атомдар</a:t>
            </a:r>
            <a:r>
              <a:rPr lang="ru-RU" sz="2300" b="1" dirty="0"/>
              <a:t> </a:t>
            </a:r>
            <a:r>
              <a:rPr lang="ru-RU" sz="2300" b="1" dirty="0" err="1"/>
              <a:t>арасындағы</a:t>
            </a:r>
            <a:r>
              <a:rPr lang="ru-RU" sz="2300" b="1" dirty="0"/>
              <a:t> </a:t>
            </a:r>
            <a:r>
              <a:rPr lang="ru-RU" sz="2300" b="1" dirty="0" err="1"/>
              <a:t>химиялық</a:t>
            </a:r>
            <a:r>
              <a:rPr lang="ru-RU" sz="2300" b="1" dirty="0"/>
              <a:t> </a:t>
            </a:r>
            <a:r>
              <a:rPr lang="ru-RU" sz="2300" b="1" dirty="0" err="1"/>
              <a:t>байланыстың</a:t>
            </a:r>
            <a:r>
              <a:rPr lang="ru-RU" sz="2300" b="1" dirty="0"/>
              <a:t> </a:t>
            </a:r>
            <a:r>
              <a:rPr lang="ru-RU" sz="2300" b="1" dirty="0" err="1"/>
              <a:t>беріктігіне</a:t>
            </a:r>
            <a:r>
              <a:rPr lang="ru-RU" sz="2300" b="1" dirty="0"/>
              <a:t> </a:t>
            </a:r>
            <a:r>
              <a:rPr lang="ru-RU" sz="2300" b="1" dirty="0" err="1"/>
              <a:t>байланысты</a:t>
            </a:r>
            <a:r>
              <a:rPr lang="ru-RU" sz="2300" dirty="0"/>
              <a:t>, </a:t>
            </a:r>
            <a:r>
              <a:rPr lang="ru-RU" sz="2300" b="1" dirty="0"/>
              <a:t>тепе-</a:t>
            </a:r>
            <a:r>
              <a:rPr lang="ru-RU" sz="2300" b="1" dirty="0" err="1"/>
              <a:t>теңдік</a:t>
            </a:r>
            <a:r>
              <a:rPr lang="ru-RU" sz="2300" b="1" dirty="0"/>
              <a:t> </a:t>
            </a:r>
            <a:r>
              <a:rPr lang="ru-RU" sz="2300" b="1" dirty="0" err="1"/>
              <a:t>күйін</a:t>
            </a:r>
            <a:r>
              <a:rPr lang="ru-RU" sz="2300" b="1" dirty="0"/>
              <a:t> </a:t>
            </a:r>
            <a:r>
              <a:rPr lang="ru-RU" sz="2300" b="1" dirty="0" err="1"/>
              <a:t>және</a:t>
            </a:r>
            <a:r>
              <a:rPr lang="ru-RU" sz="2300" b="1" dirty="0"/>
              <a:t> </a:t>
            </a:r>
            <a:r>
              <a:rPr lang="ru-RU" sz="2300" b="1" dirty="0" err="1"/>
              <a:t>химиялық</a:t>
            </a:r>
            <a:r>
              <a:rPr lang="ru-RU" sz="2300" b="1" dirty="0"/>
              <a:t> </a:t>
            </a:r>
            <a:r>
              <a:rPr lang="ru-RU" sz="2300" b="1" dirty="0" err="1"/>
              <a:t>реакциялардың</a:t>
            </a:r>
            <a:r>
              <a:rPr lang="ru-RU" sz="2300" b="1" dirty="0"/>
              <a:t> </a:t>
            </a:r>
            <a:r>
              <a:rPr lang="ru-RU" sz="2300" b="1" dirty="0" err="1"/>
              <a:t>бағытын</a:t>
            </a:r>
            <a:r>
              <a:rPr lang="ru-RU" sz="2300" b="1" dirty="0"/>
              <a:t> </a:t>
            </a:r>
            <a:r>
              <a:rPr lang="ru-RU" sz="2300" b="1" dirty="0" err="1"/>
              <a:t>анықтайды</a:t>
            </a:r>
            <a:r>
              <a:rPr lang="ru-RU" sz="2300" b="1" dirty="0"/>
              <a:t>;</a:t>
            </a:r>
            <a:r>
              <a:rPr lang="ru-RU" sz="2300" dirty="0"/>
              <a:t> </a:t>
            </a:r>
            <a:r>
              <a:rPr lang="ru-RU" sz="2300" dirty="0" err="1"/>
              <a:t>бұл</a:t>
            </a:r>
            <a:r>
              <a:rPr lang="ru-RU" sz="2300" dirty="0"/>
              <a:t> </a:t>
            </a:r>
            <a:r>
              <a:rPr lang="ru-RU" sz="2300" dirty="0" err="1"/>
              <a:t>жұмысқа</a:t>
            </a:r>
            <a:r>
              <a:rPr lang="ru-RU" sz="2300" dirty="0"/>
              <a:t> </a:t>
            </a:r>
            <a:r>
              <a:rPr lang="ru-RU" sz="2300" dirty="0" err="1"/>
              <a:t>айналуы</a:t>
            </a:r>
            <a:r>
              <a:rPr lang="ru-RU" sz="2300" dirty="0"/>
              <a:t> </a:t>
            </a:r>
            <a:r>
              <a:rPr lang="ru-RU" sz="2300" dirty="0" err="1"/>
              <a:t>жүретін</a:t>
            </a:r>
            <a:r>
              <a:rPr lang="ru-RU" sz="2300" dirty="0"/>
              <a:t> </a:t>
            </a:r>
            <a:r>
              <a:rPr lang="ru-RU" sz="2300" dirty="0" err="1"/>
              <a:t>жүйенің</a:t>
            </a:r>
            <a:r>
              <a:rPr lang="ru-RU" sz="2300" dirty="0"/>
              <a:t> </a:t>
            </a:r>
            <a:r>
              <a:rPr lang="ru-RU" sz="2300" dirty="0" err="1"/>
              <a:t>теориялық</a:t>
            </a:r>
            <a:r>
              <a:rPr lang="ru-RU" sz="2300" dirty="0"/>
              <a:t> </a:t>
            </a:r>
            <a:r>
              <a:rPr lang="ru-RU" sz="2300" dirty="0" err="1"/>
              <a:t>мүмкін</a:t>
            </a:r>
            <a:r>
              <a:rPr lang="ru-RU" sz="2300" dirty="0"/>
              <a:t> </a:t>
            </a:r>
            <a:r>
              <a:rPr lang="ru-RU" sz="2300" dirty="0" err="1"/>
              <a:t>болатын</a:t>
            </a:r>
            <a:r>
              <a:rPr lang="ru-RU" sz="2300" dirty="0"/>
              <a:t> </a:t>
            </a:r>
            <a:r>
              <a:rPr lang="ru-RU" sz="2300" dirty="0" err="1"/>
              <a:t>химиялық</a:t>
            </a:r>
            <a:r>
              <a:rPr lang="ru-RU" sz="2300" dirty="0"/>
              <a:t> </a:t>
            </a:r>
            <a:r>
              <a:rPr lang="ru-RU" sz="2300" dirty="0" err="1"/>
              <a:t>энергиясы</a:t>
            </a:r>
            <a:r>
              <a:rPr lang="ru-RU" sz="2300" dirty="0"/>
              <a:t>, </a:t>
            </a:r>
            <a:r>
              <a:rPr lang="ru-RU" sz="2300" dirty="0" err="1"/>
              <a:t>яғни</a:t>
            </a:r>
            <a:r>
              <a:rPr lang="ru-RU" sz="2300" dirty="0"/>
              <a:t> </a:t>
            </a:r>
            <a:r>
              <a:rPr lang="ru-RU" sz="2300" b="1" dirty="0" err="1"/>
              <a:t>тұрақты</a:t>
            </a:r>
            <a:r>
              <a:rPr lang="ru-RU" sz="2300" b="1" dirty="0"/>
              <a:t> температура мен </a:t>
            </a:r>
            <a:r>
              <a:rPr lang="ru-RU" sz="2300" b="1" dirty="0" err="1"/>
              <a:t>тұрақты</a:t>
            </a:r>
            <a:r>
              <a:rPr lang="ru-RU" sz="2300" b="1" dirty="0"/>
              <a:t> </a:t>
            </a:r>
            <a:r>
              <a:rPr lang="ru-RU" sz="2300" b="1" dirty="0" err="1"/>
              <a:t>қысымда</a:t>
            </a:r>
            <a:r>
              <a:rPr lang="ru-RU" sz="2300" b="1" dirty="0"/>
              <a:t> </a:t>
            </a:r>
            <a:r>
              <a:rPr lang="ru-RU" sz="2300" b="1" dirty="0" err="1"/>
              <a:t>химиялық</a:t>
            </a:r>
            <a:r>
              <a:rPr lang="ru-RU" sz="2300" b="1" dirty="0"/>
              <a:t> реакция </a:t>
            </a:r>
            <a:r>
              <a:rPr lang="ru-RU" sz="2300" b="1" dirty="0" err="1"/>
              <a:t>барысында</a:t>
            </a:r>
            <a:r>
              <a:rPr lang="ru-RU" sz="2300" b="1" dirty="0"/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жылу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және</a:t>
            </a:r>
            <a:r>
              <a:rPr lang="ru-RU" sz="2300" b="1" dirty="0">
                <a:solidFill>
                  <a:srgbClr val="FF0000"/>
                </a:solidFill>
              </a:rPr>
              <a:t> энтропия </a:t>
            </a:r>
            <a:r>
              <a:rPr lang="ru-RU" sz="2300" b="1" dirty="0" err="1">
                <a:solidFill>
                  <a:srgbClr val="FF0000"/>
                </a:solidFill>
              </a:rPr>
              <a:t>түрінде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ғаламға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бөлінеді</a:t>
            </a:r>
            <a:r>
              <a:rPr lang="ru-RU" sz="2300" b="1" dirty="0">
                <a:solidFill>
                  <a:srgbClr val="FF0000"/>
                </a:solidFill>
              </a:rPr>
              <a:t>.</a:t>
            </a:r>
          </a:p>
          <a:p>
            <a:pPr indent="534988" algn="just"/>
            <a:r>
              <a:rPr lang="ru-RU" sz="2300" b="1" dirty="0" err="1">
                <a:solidFill>
                  <a:srgbClr val="FF0000"/>
                </a:solidFill>
              </a:rPr>
              <a:t>Гетеротрофты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жасушалар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/>
              <a:t>қоректік</a:t>
            </a:r>
            <a:r>
              <a:rPr lang="ru-RU" sz="2300" b="1" dirty="0"/>
              <a:t> </a:t>
            </a:r>
            <a:r>
              <a:rPr lang="ru-RU" sz="2300" b="1" dirty="0" err="1"/>
              <a:t>заттардың</a:t>
            </a:r>
            <a:r>
              <a:rPr lang="ru-RU" sz="2300" b="1" dirty="0"/>
              <a:t> </a:t>
            </a:r>
            <a:r>
              <a:rPr lang="ru-RU" sz="2300" b="1" dirty="0" err="1"/>
              <a:t>молекулаларынан</a:t>
            </a:r>
            <a:r>
              <a:rPr lang="ru-RU" sz="2300" b="1" dirty="0"/>
              <a:t> </a:t>
            </a:r>
            <a:r>
              <a:rPr lang="ru-RU" sz="2300" b="1" dirty="0" err="1"/>
              <a:t>қажетті</a:t>
            </a:r>
            <a:r>
              <a:rPr lang="ru-RU" sz="2300" b="1" dirty="0"/>
              <a:t> бос </a:t>
            </a:r>
            <a:r>
              <a:rPr lang="ru-RU" sz="2300" b="1" dirty="0" err="1"/>
              <a:t>энергияны</a:t>
            </a:r>
            <a:r>
              <a:rPr lang="ru-RU" sz="2300" b="1" dirty="0"/>
              <a:t> </a:t>
            </a:r>
            <a:r>
              <a:rPr lang="ru-RU" sz="2300" b="1" dirty="0" err="1"/>
              <a:t>алады</a:t>
            </a:r>
            <a:r>
              <a:rPr lang="ru-RU" sz="2300" dirty="0"/>
              <a:t>, ал </a:t>
            </a:r>
            <a:r>
              <a:rPr lang="ru-RU" sz="2300" b="1" dirty="0" err="1">
                <a:solidFill>
                  <a:srgbClr val="FF0000"/>
                </a:solidFill>
              </a:rPr>
              <a:t>фотосинтездеуші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жасушалар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/>
              <a:t>күн</a:t>
            </a:r>
            <a:r>
              <a:rPr lang="ru-RU" sz="2300" b="1" dirty="0"/>
              <a:t> </a:t>
            </a:r>
            <a:r>
              <a:rPr lang="ru-RU" sz="2300" b="1" dirty="0" err="1"/>
              <a:t>сәулесінен</a:t>
            </a:r>
            <a:r>
              <a:rPr lang="ru-RU" sz="2300" b="1" dirty="0"/>
              <a:t> </a:t>
            </a:r>
            <a:r>
              <a:rPr lang="ru-RU" sz="2300" b="1" dirty="0" err="1"/>
              <a:t>энергияны</a:t>
            </a:r>
            <a:r>
              <a:rPr lang="ru-RU" sz="2300" b="1" dirty="0"/>
              <a:t> </a:t>
            </a:r>
            <a:r>
              <a:rPr lang="ru-RU" sz="2300" b="1" dirty="0" err="1"/>
              <a:t>сіңіреді</a:t>
            </a:r>
            <a:r>
              <a:rPr lang="ru-RU" sz="2300" dirty="0"/>
              <a:t>.</a:t>
            </a:r>
          </a:p>
          <a:p>
            <a:pPr indent="534988" algn="just"/>
            <a:r>
              <a:rPr lang="ru-RU" sz="2300" dirty="0" err="1"/>
              <a:t>Бұл</a:t>
            </a:r>
            <a:r>
              <a:rPr lang="ru-RU" sz="2300" dirty="0"/>
              <a:t> </a:t>
            </a:r>
            <a:r>
              <a:rPr lang="ru-RU" sz="2300" dirty="0" err="1"/>
              <a:t>және</a:t>
            </a:r>
            <a:r>
              <a:rPr lang="ru-RU" sz="2300" dirty="0"/>
              <a:t> </a:t>
            </a:r>
            <a:r>
              <a:rPr lang="ru-RU" sz="2300" dirty="0" err="1"/>
              <a:t>басқалары</a:t>
            </a:r>
            <a:r>
              <a:rPr lang="ru-RU" sz="2300" dirty="0"/>
              <a:t> </a:t>
            </a:r>
            <a:r>
              <a:rPr lang="ru-RU" sz="2300" b="1" dirty="0">
                <a:solidFill>
                  <a:srgbClr val="FF0000"/>
                </a:solidFill>
              </a:rPr>
              <a:t>бос </a:t>
            </a:r>
            <a:r>
              <a:rPr lang="ru-RU" sz="2300" b="1" dirty="0" err="1">
                <a:solidFill>
                  <a:srgbClr val="FF0000"/>
                </a:solidFill>
              </a:rPr>
              <a:t>энергияны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/>
              <a:t>АТФ </a:t>
            </a:r>
            <a:r>
              <a:rPr lang="ru-RU" sz="2300" b="1" dirty="0" err="1"/>
              <a:t>және</a:t>
            </a:r>
            <a:r>
              <a:rPr lang="ru-RU" sz="2300" b="1" dirty="0"/>
              <a:t> </a:t>
            </a:r>
            <a:r>
              <a:rPr lang="ru-RU" sz="2300" b="1" dirty="0" err="1"/>
              <a:t>басқа</a:t>
            </a:r>
            <a:r>
              <a:rPr lang="ru-RU" sz="2300" b="1" dirty="0"/>
              <a:t> «</a:t>
            </a:r>
            <a:r>
              <a:rPr lang="ru-RU" sz="2300" b="1" dirty="0" err="1"/>
              <a:t>энергетикалық</a:t>
            </a:r>
            <a:r>
              <a:rPr lang="ru-RU" sz="2300" b="1" dirty="0"/>
              <a:t>» </a:t>
            </a:r>
            <a:r>
              <a:rPr lang="ru-RU" sz="2300" b="1" dirty="0" err="1"/>
              <a:t>қосылыстарға</a:t>
            </a:r>
            <a:r>
              <a:rPr lang="ru-RU" sz="2300" b="1" dirty="0"/>
              <a:t> </a:t>
            </a:r>
            <a:r>
              <a:rPr lang="ru-RU" sz="2300" b="1" dirty="0" err="1"/>
              <a:t>айналдырады</a:t>
            </a:r>
            <a:r>
              <a:rPr lang="ru-RU" sz="2300" b="1" dirty="0"/>
              <a:t>,</a:t>
            </a:r>
            <a:r>
              <a:rPr lang="ru-RU" sz="2300" dirty="0"/>
              <a:t> </a:t>
            </a:r>
            <a:r>
              <a:rPr lang="ru-RU" sz="2300" dirty="0" err="1"/>
              <a:t>олар</a:t>
            </a:r>
            <a:r>
              <a:rPr lang="ru-RU" sz="2300" dirty="0"/>
              <a:t> </a:t>
            </a:r>
            <a:r>
              <a:rPr lang="ru-RU" sz="2300" b="1" dirty="0" err="1"/>
              <a:t>тұрақты</a:t>
            </a:r>
            <a:r>
              <a:rPr lang="ru-RU" sz="2300" b="1" dirty="0"/>
              <a:t> </a:t>
            </a:r>
            <a:r>
              <a:rPr lang="ru-RU" sz="2300" b="1" dirty="0" err="1"/>
              <a:t>температурада</a:t>
            </a:r>
            <a:r>
              <a:rPr lang="ru-RU" sz="2300" b="1" dirty="0"/>
              <a:t> </a:t>
            </a:r>
            <a:r>
              <a:rPr lang="ru-RU" sz="2300" b="1" dirty="0" err="1"/>
              <a:t>жұмысты</a:t>
            </a:r>
            <a:r>
              <a:rPr lang="ru-RU" sz="2300" b="1" dirty="0"/>
              <a:t> (</a:t>
            </a:r>
            <a:r>
              <a:rPr lang="ru-RU" sz="2300" b="1" dirty="0" err="1"/>
              <a:t>биологиялық</a:t>
            </a:r>
            <a:r>
              <a:rPr lang="ru-RU" sz="2300" b="1" dirty="0"/>
              <a:t> </a:t>
            </a:r>
            <a:r>
              <a:rPr lang="ru-RU" sz="2300" b="1" dirty="0" err="1"/>
              <a:t>процестерді</a:t>
            </a:r>
            <a:r>
              <a:rPr lang="ru-RU" sz="2300" b="1" dirty="0"/>
              <a:t>) </a:t>
            </a:r>
            <a:r>
              <a:rPr lang="ru-RU" sz="2300" dirty="0" err="1"/>
              <a:t>орындау</a:t>
            </a:r>
            <a:r>
              <a:rPr lang="ru-RU" sz="2300" dirty="0"/>
              <a:t> </a:t>
            </a:r>
            <a:r>
              <a:rPr lang="ru-RU" sz="2300" dirty="0" err="1"/>
              <a:t>үшін</a:t>
            </a:r>
            <a:r>
              <a:rPr lang="ru-RU" sz="2300" dirty="0"/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энергияны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сақтауға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қабілетті</a:t>
            </a:r>
            <a:r>
              <a:rPr lang="ru-RU" sz="23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758432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36954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935559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157567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089795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27719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019300" y="2096185"/>
            <a:ext cx="725805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</a:rPr>
              <a:t>Назар </a:t>
            </a:r>
            <a:r>
              <a:rPr lang="ru-RU" sz="4000" b="1" dirty="0" err="1" smtClean="0">
                <a:solidFill>
                  <a:srgbClr val="FF0000"/>
                </a:solidFill>
              </a:rPr>
              <a:t>аударғандарыңызға</a:t>
            </a:r>
            <a:r>
              <a:rPr lang="ru-RU" sz="4000" b="1" dirty="0" smtClean="0">
                <a:solidFill>
                  <a:srgbClr val="FF0000"/>
                </a:solidFill>
              </a:rPr>
              <a:t> </a:t>
            </a:r>
          </a:p>
          <a:p>
            <a:pPr algn="ctr"/>
            <a:r>
              <a:rPr lang="ru-RU" sz="4000" b="1" dirty="0" smtClean="0">
                <a:solidFill>
                  <a:srgbClr val="FF0000"/>
                </a:solidFill>
              </a:rPr>
              <a:t>РАҚМЕТ!!!</a:t>
            </a:r>
            <a:endParaRPr lang="ru-RU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5305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45057" y="479634"/>
            <a:ext cx="11386868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34988" algn="just"/>
            <a:r>
              <a:rPr lang="ru-RU" sz="2100" b="1" dirty="0" err="1">
                <a:solidFill>
                  <a:srgbClr val="FF0000"/>
                </a:solidFill>
              </a:rPr>
              <a:t>Тірі</a:t>
            </a:r>
            <a:r>
              <a:rPr lang="ru-RU" sz="2100" b="1" dirty="0">
                <a:solidFill>
                  <a:srgbClr val="FF0000"/>
                </a:solidFill>
              </a:rPr>
              <a:t> </a:t>
            </a:r>
            <a:r>
              <a:rPr lang="ru-RU" sz="2100" b="1" dirty="0" err="1">
                <a:solidFill>
                  <a:srgbClr val="FF0000"/>
                </a:solidFill>
              </a:rPr>
              <a:t>жасушалар</a:t>
            </a:r>
            <a:r>
              <a:rPr lang="ru-RU" sz="2100" b="1" dirty="0">
                <a:solidFill>
                  <a:srgbClr val="FF0000"/>
                </a:solidFill>
              </a:rPr>
              <a:t> мен </a:t>
            </a:r>
            <a:r>
              <a:rPr lang="ru-RU" sz="2100" b="1" dirty="0" err="1">
                <a:solidFill>
                  <a:srgbClr val="FF0000"/>
                </a:solidFill>
              </a:rPr>
              <a:t>ағзалар</a:t>
            </a:r>
            <a:r>
              <a:rPr lang="ru-RU" sz="2100" b="1" dirty="0">
                <a:solidFill>
                  <a:srgbClr val="FF0000"/>
                </a:solidFill>
              </a:rPr>
              <a:t> </a:t>
            </a:r>
            <a:r>
              <a:rPr lang="ru-RU" sz="2100" b="1" dirty="0" err="1"/>
              <a:t>тіршілікті</a:t>
            </a:r>
            <a:r>
              <a:rPr lang="ru-RU" sz="2100" b="1" dirty="0"/>
              <a:t> </a:t>
            </a:r>
            <a:r>
              <a:rPr lang="ru-RU" sz="2100" b="1" dirty="0" err="1"/>
              <a:t>қамтамасыз</a:t>
            </a:r>
            <a:r>
              <a:rPr lang="ru-RU" sz="2100" b="1" dirty="0"/>
              <a:t> </a:t>
            </a:r>
            <a:r>
              <a:rPr lang="ru-RU" sz="2100" b="1" dirty="0" err="1"/>
              <a:t>ету</a:t>
            </a:r>
            <a:r>
              <a:rPr lang="ru-RU" sz="2100" b="1" dirty="0"/>
              <a:t>, </a:t>
            </a:r>
            <a:r>
              <a:rPr lang="ru-RU" sz="2100" b="1" dirty="0" err="1"/>
              <a:t>өсу</a:t>
            </a:r>
            <a:r>
              <a:rPr lang="ru-RU" sz="2100" b="1" dirty="0"/>
              <a:t> </a:t>
            </a:r>
            <a:r>
              <a:rPr lang="ru-RU" sz="2100" b="1" dirty="0" err="1"/>
              <a:t>және</a:t>
            </a:r>
            <a:r>
              <a:rPr lang="ru-RU" sz="2100" b="1" dirty="0"/>
              <a:t> </a:t>
            </a:r>
            <a:r>
              <a:rPr lang="ru-RU" sz="2100" b="1" dirty="0" err="1"/>
              <a:t>көбею</a:t>
            </a:r>
            <a:r>
              <a:rPr lang="ru-RU" sz="2100" b="1" dirty="0"/>
              <a:t> </a:t>
            </a:r>
            <a:r>
              <a:rPr lang="ru-RU" sz="2100" b="1" dirty="0" err="1"/>
              <a:t>процестерін</a:t>
            </a:r>
            <a:r>
              <a:rPr lang="ru-RU" sz="2100" b="1" dirty="0"/>
              <a:t> </a:t>
            </a:r>
            <a:r>
              <a:rPr lang="ru-RU" sz="2100" dirty="0" err="1"/>
              <a:t>жүзеге</a:t>
            </a:r>
            <a:r>
              <a:rPr lang="ru-RU" sz="2100" dirty="0"/>
              <a:t> </a:t>
            </a:r>
            <a:r>
              <a:rPr lang="ru-RU" sz="2100" dirty="0" err="1"/>
              <a:t>асыруы</a:t>
            </a:r>
            <a:r>
              <a:rPr lang="ru-RU" sz="2100" dirty="0"/>
              <a:t> </a:t>
            </a:r>
            <a:r>
              <a:rPr lang="ru-RU" sz="2100" dirty="0" err="1"/>
              <a:t>керек</a:t>
            </a:r>
            <a:r>
              <a:rPr lang="ru-RU" sz="2100" dirty="0"/>
              <a:t>. </a:t>
            </a:r>
            <a:r>
              <a:rPr lang="ru-RU" sz="2100" dirty="0" err="1"/>
              <a:t>Биологиялық</a:t>
            </a:r>
            <a:r>
              <a:rPr lang="ru-RU" sz="2100" dirty="0"/>
              <a:t> </a:t>
            </a:r>
            <a:r>
              <a:rPr lang="ru-RU" sz="2100" dirty="0" err="1"/>
              <a:t>процестерге</a:t>
            </a:r>
            <a:r>
              <a:rPr lang="ru-RU" sz="2100" dirty="0"/>
              <a:t> </a:t>
            </a:r>
            <a:r>
              <a:rPr lang="ru-RU" sz="2100" dirty="0" err="1"/>
              <a:t>жұмсалатын</a:t>
            </a:r>
            <a:r>
              <a:rPr lang="ru-RU" sz="2100" dirty="0"/>
              <a:t> </a:t>
            </a:r>
            <a:r>
              <a:rPr lang="ru-RU" sz="2100" b="1" dirty="0" err="1">
                <a:solidFill>
                  <a:srgbClr val="FF0000"/>
                </a:solidFill>
              </a:rPr>
              <a:t>энергияны</a:t>
            </a:r>
            <a:r>
              <a:rPr lang="ru-RU" sz="2100" b="1" dirty="0">
                <a:solidFill>
                  <a:srgbClr val="FF0000"/>
                </a:solidFill>
              </a:rPr>
              <a:t> </a:t>
            </a:r>
            <a:r>
              <a:rPr lang="ru-RU" sz="2100" b="1" dirty="0" err="1">
                <a:solidFill>
                  <a:srgbClr val="FF0000"/>
                </a:solidFill>
              </a:rPr>
              <a:t>алу</a:t>
            </a:r>
            <a:r>
              <a:rPr lang="ru-RU" sz="2100" b="1" dirty="0">
                <a:solidFill>
                  <a:srgbClr val="FF0000"/>
                </a:solidFill>
              </a:rPr>
              <a:t> </a:t>
            </a:r>
            <a:r>
              <a:rPr lang="ru-RU" sz="2100" b="1" dirty="0" err="1">
                <a:solidFill>
                  <a:srgbClr val="FF0000"/>
                </a:solidFill>
              </a:rPr>
              <a:t>және</a:t>
            </a:r>
            <a:r>
              <a:rPr lang="ru-RU" sz="2100" b="1" dirty="0">
                <a:solidFill>
                  <a:srgbClr val="FF0000"/>
                </a:solidFill>
              </a:rPr>
              <a:t> </a:t>
            </a:r>
            <a:r>
              <a:rPr lang="ru-RU" sz="2100" b="1" dirty="0" err="1">
                <a:solidFill>
                  <a:srgbClr val="FF0000"/>
                </a:solidFill>
              </a:rPr>
              <a:t>түрлендіру</a:t>
            </a:r>
            <a:r>
              <a:rPr lang="ru-RU" sz="2100" b="1" dirty="0">
                <a:solidFill>
                  <a:srgbClr val="FF0000"/>
                </a:solidFill>
              </a:rPr>
              <a:t> </a:t>
            </a:r>
            <a:r>
              <a:rPr lang="ru-RU" sz="2100" b="1" dirty="0" err="1">
                <a:solidFill>
                  <a:srgbClr val="FF0000"/>
                </a:solidFill>
              </a:rPr>
              <a:t>қабілеті</a:t>
            </a:r>
            <a:r>
              <a:rPr lang="ru-RU" sz="2100" b="1" dirty="0">
                <a:solidFill>
                  <a:srgbClr val="FF0000"/>
                </a:solidFill>
              </a:rPr>
              <a:t> </a:t>
            </a:r>
            <a:r>
              <a:rPr lang="ru-RU" sz="2100" dirty="0" err="1"/>
              <a:t>барлық</a:t>
            </a:r>
            <a:r>
              <a:rPr lang="ru-RU" sz="2100" dirty="0"/>
              <a:t> </a:t>
            </a:r>
            <a:r>
              <a:rPr lang="ru-RU" sz="2100" b="1" dirty="0" err="1"/>
              <a:t>тірі</a:t>
            </a:r>
            <a:r>
              <a:rPr lang="ru-RU" sz="2100" b="1" dirty="0"/>
              <a:t> </a:t>
            </a:r>
            <a:r>
              <a:rPr lang="ru-RU" sz="2100" b="1" dirty="0" err="1"/>
              <a:t>ағзалардың</a:t>
            </a:r>
            <a:r>
              <a:rPr lang="ru-RU" sz="2100" b="1" dirty="0"/>
              <a:t> </a:t>
            </a:r>
            <a:r>
              <a:rPr lang="ru-RU" sz="2100" b="1" dirty="0" err="1"/>
              <a:t>негізгі</a:t>
            </a:r>
            <a:r>
              <a:rPr lang="ru-RU" sz="2100" b="1" dirty="0"/>
              <a:t> </a:t>
            </a:r>
            <a:r>
              <a:rPr lang="ru-RU" sz="2100" b="1" dirty="0" err="1"/>
              <a:t>қасиеті</a:t>
            </a:r>
            <a:r>
              <a:rPr lang="ru-RU" sz="2100" b="1" dirty="0"/>
              <a:t> </a:t>
            </a:r>
            <a:r>
              <a:rPr lang="ru-RU" sz="2100" dirty="0" err="1"/>
              <a:t>болып</a:t>
            </a:r>
            <a:r>
              <a:rPr lang="ru-RU" sz="2100" dirty="0"/>
              <a:t> </a:t>
            </a:r>
            <a:r>
              <a:rPr lang="ru-RU" sz="2100" dirty="0" err="1"/>
              <a:t>табылады</a:t>
            </a:r>
            <a:r>
              <a:rPr lang="ru-RU" sz="2100" dirty="0"/>
              <a:t>. </a:t>
            </a:r>
            <a:r>
              <a:rPr lang="ru-RU" sz="2100" dirty="0" err="1"/>
              <a:t>Бұл</a:t>
            </a:r>
            <a:r>
              <a:rPr lang="ru-RU" sz="2100" dirty="0"/>
              <a:t> </a:t>
            </a:r>
            <a:r>
              <a:rPr lang="ru-RU" sz="2100" dirty="0" err="1"/>
              <a:t>қасиет</a:t>
            </a:r>
            <a:r>
              <a:rPr lang="ru-RU" sz="2100" dirty="0"/>
              <a:t> </a:t>
            </a:r>
            <a:r>
              <a:rPr lang="ru-RU" sz="2100" dirty="0" err="1"/>
              <a:t>жасуша</a:t>
            </a:r>
            <a:r>
              <a:rPr lang="ru-RU" sz="2100" dirty="0"/>
              <a:t> </a:t>
            </a:r>
            <a:r>
              <a:rPr lang="ru-RU" sz="2100" dirty="0" err="1"/>
              <a:t>эволюциясының</a:t>
            </a:r>
            <a:r>
              <a:rPr lang="ru-RU" sz="2100" dirty="0"/>
              <a:t> </a:t>
            </a:r>
            <a:r>
              <a:rPr lang="ru-RU" sz="2100" dirty="0" err="1"/>
              <a:t>бастапқы</a:t>
            </a:r>
            <a:r>
              <a:rPr lang="ru-RU" sz="2100" dirty="0"/>
              <a:t> </a:t>
            </a:r>
            <a:r>
              <a:rPr lang="ru-RU" sz="2100" dirty="0" err="1"/>
              <a:t>кезеңінде</a:t>
            </a:r>
            <a:r>
              <a:rPr lang="ru-RU" sz="2100" dirty="0"/>
              <a:t> </a:t>
            </a:r>
            <a:r>
              <a:rPr lang="ru-RU" sz="2100" dirty="0" err="1"/>
              <a:t>алынған</a:t>
            </a:r>
            <a:r>
              <a:rPr lang="ru-RU" sz="2100" dirty="0"/>
              <a:t>.</a:t>
            </a:r>
          </a:p>
          <a:p>
            <a:pPr indent="534988" algn="just"/>
            <a:r>
              <a:rPr lang="ru-RU" sz="2100" dirty="0" err="1"/>
              <a:t>Қазіргі</a:t>
            </a:r>
            <a:r>
              <a:rPr lang="ru-RU" sz="2100" dirty="0"/>
              <a:t> </a:t>
            </a:r>
            <a:r>
              <a:rPr lang="ru-RU" sz="2100" dirty="0" err="1"/>
              <a:t>организмдерде</a:t>
            </a:r>
            <a:r>
              <a:rPr lang="ru-RU" sz="2100" dirty="0"/>
              <a:t> </a:t>
            </a:r>
            <a:r>
              <a:rPr lang="ru-RU" sz="2100" b="1" dirty="0" err="1">
                <a:solidFill>
                  <a:srgbClr val="FF0000"/>
                </a:solidFill>
              </a:rPr>
              <a:t>энергияның</a:t>
            </a:r>
            <a:r>
              <a:rPr lang="ru-RU" sz="2100" b="1" dirty="0">
                <a:solidFill>
                  <a:srgbClr val="FF0000"/>
                </a:solidFill>
              </a:rPr>
              <a:t> </a:t>
            </a:r>
            <a:r>
              <a:rPr lang="ru-RU" sz="2100" b="1" dirty="0" err="1">
                <a:solidFill>
                  <a:srgbClr val="FF0000"/>
                </a:solidFill>
              </a:rPr>
              <a:t>көптеген</a:t>
            </a:r>
            <a:r>
              <a:rPr lang="ru-RU" sz="2100" b="1" dirty="0">
                <a:solidFill>
                  <a:srgbClr val="FF0000"/>
                </a:solidFill>
              </a:rPr>
              <a:t> </a:t>
            </a:r>
            <a:r>
              <a:rPr lang="ru-RU" sz="2100" b="1" dirty="0" err="1">
                <a:solidFill>
                  <a:srgbClr val="FF0000"/>
                </a:solidFill>
              </a:rPr>
              <a:t>әртүрлі</a:t>
            </a:r>
            <a:r>
              <a:rPr lang="ru-RU" sz="2100" b="1" dirty="0">
                <a:solidFill>
                  <a:srgbClr val="FF0000"/>
                </a:solidFill>
              </a:rPr>
              <a:t> </a:t>
            </a:r>
            <a:r>
              <a:rPr lang="ru-RU" sz="2100" b="1" dirty="0" err="1">
                <a:solidFill>
                  <a:srgbClr val="FF0000"/>
                </a:solidFill>
              </a:rPr>
              <a:t>түрленулері</a:t>
            </a:r>
            <a:r>
              <a:rPr lang="ru-RU" sz="2100" b="1" dirty="0">
                <a:solidFill>
                  <a:srgbClr val="FF0000"/>
                </a:solidFill>
              </a:rPr>
              <a:t>, </a:t>
            </a:r>
            <a:r>
              <a:rPr lang="ru-RU" sz="2100" b="1" dirty="0" err="1">
                <a:solidFill>
                  <a:srgbClr val="FF0000"/>
                </a:solidFill>
              </a:rPr>
              <a:t>энергияның</a:t>
            </a:r>
            <a:r>
              <a:rPr lang="ru-RU" sz="2100" b="1" dirty="0">
                <a:solidFill>
                  <a:srgbClr val="FF0000"/>
                </a:solidFill>
              </a:rPr>
              <a:t> </a:t>
            </a:r>
            <a:r>
              <a:rPr lang="ru-RU" sz="2100" b="1" dirty="0" err="1">
                <a:solidFill>
                  <a:srgbClr val="FF0000"/>
                </a:solidFill>
              </a:rPr>
              <a:t>бір</a:t>
            </a:r>
            <a:r>
              <a:rPr lang="ru-RU" sz="2100" b="1" dirty="0">
                <a:solidFill>
                  <a:srgbClr val="FF0000"/>
                </a:solidFill>
              </a:rPr>
              <a:t> </a:t>
            </a:r>
            <a:r>
              <a:rPr lang="ru-RU" sz="2100" b="1" dirty="0" err="1">
                <a:solidFill>
                  <a:srgbClr val="FF0000"/>
                </a:solidFill>
              </a:rPr>
              <a:t>түрінің</a:t>
            </a:r>
            <a:r>
              <a:rPr lang="ru-RU" sz="2100" b="1" dirty="0">
                <a:solidFill>
                  <a:srgbClr val="FF0000"/>
                </a:solidFill>
              </a:rPr>
              <a:t> </a:t>
            </a:r>
            <a:r>
              <a:rPr lang="ru-RU" sz="2100" b="1" dirty="0" err="1">
                <a:solidFill>
                  <a:srgbClr val="FF0000"/>
                </a:solidFill>
              </a:rPr>
              <a:t>екіншісіне</a:t>
            </a:r>
            <a:r>
              <a:rPr lang="ru-RU" sz="2100" b="1" dirty="0">
                <a:solidFill>
                  <a:srgbClr val="FF0000"/>
                </a:solidFill>
              </a:rPr>
              <a:t> </a:t>
            </a:r>
            <a:r>
              <a:rPr lang="ru-RU" sz="2100" b="1" dirty="0" err="1">
                <a:solidFill>
                  <a:srgbClr val="FF0000"/>
                </a:solidFill>
              </a:rPr>
              <a:t>айналуы</a:t>
            </a:r>
            <a:r>
              <a:rPr lang="ru-RU" sz="2100" dirty="0"/>
              <a:t> </a:t>
            </a:r>
            <a:r>
              <a:rPr lang="ru-RU" sz="2100" dirty="0" err="1"/>
              <a:t>жүреді</a:t>
            </a:r>
            <a:r>
              <a:rPr lang="ru-RU" sz="2100" dirty="0"/>
              <a:t>. </a:t>
            </a:r>
            <a:r>
              <a:rPr lang="ru-RU" sz="2100" dirty="0" err="1"/>
              <a:t>Тірі</a:t>
            </a:r>
            <a:r>
              <a:rPr lang="ru-RU" sz="2100" dirty="0"/>
              <a:t> </a:t>
            </a:r>
            <a:r>
              <a:rPr lang="ru-RU" sz="2100" dirty="0" err="1"/>
              <a:t>организмдер</a:t>
            </a:r>
            <a:r>
              <a:rPr lang="ru-RU" sz="2100" dirty="0"/>
              <a:t> </a:t>
            </a:r>
            <a:r>
              <a:rPr lang="ru-RU" sz="2100" dirty="0" err="1"/>
              <a:t>қарапайым</a:t>
            </a:r>
            <a:r>
              <a:rPr lang="ru-RU" sz="2100" dirty="0"/>
              <a:t> </a:t>
            </a:r>
            <a:r>
              <a:rPr lang="ru-RU" sz="2100" dirty="0" err="1"/>
              <a:t>бастапқы</a:t>
            </a:r>
            <a:r>
              <a:rPr lang="ru-RU" sz="2100" dirty="0"/>
              <a:t> </a:t>
            </a:r>
            <a:r>
              <a:rPr lang="ru-RU" sz="2100" dirty="0" err="1"/>
              <a:t>ізбасар-молекулаларынан</a:t>
            </a:r>
            <a:r>
              <a:rPr lang="ru-RU" sz="2100" dirty="0"/>
              <a:t> </a:t>
            </a:r>
            <a:r>
              <a:rPr lang="ru-RU" sz="2100" dirty="0" err="1"/>
              <a:t>күрделі</a:t>
            </a:r>
            <a:r>
              <a:rPr lang="ru-RU" sz="2100" dirty="0"/>
              <a:t>, </a:t>
            </a:r>
            <a:r>
              <a:rPr lang="ru-RU" sz="2100" dirty="0" err="1"/>
              <a:t>жоғары</a:t>
            </a:r>
            <a:r>
              <a:rPr lang="ru-RU" sz="2100" dirty="0"/>
              <a:t> </a:t>
            </a:r>
            <a:r>
              <a:rPr lang="ru-RU" sz="2100" dirty="0" err="1"/>
              <a:t>реттелген</a:t>
            </a:r>
            <a:r>
              <a:rPr lang="ru-RU" sz="2100" dirty="0"/>
              <a:t> </a:t>
            </a:r>
            <a:r>
              <a:rPr lang="ru-RU" sz="2100" b="1" dirty="0" err="1">
                <a:solidFill>
                  <a:srgbClr val="FF0000"/>
                </a:solidFill>
              </a:rPr>
              <a:t>макромолекулаларды</a:t>
            </a:r>
            <a:r>
              <a:rPr lang="ru-RU" sz="2100" b="1" dirty="0">
                <a:solidFill>
                  <a:srgbClr val="FF0000"/>
                </a:solidFill>
              </a:rPr>
              <a:t> </a:t>
            </a:r>
            <a:r>
              <a:rPr lang="ru-RU" sz="2100" b="1" dirty="0" err="1">
                <a:solidFill>
                  <a:srgbClr val="FF0000"/>
                </a:solidFill>
              </a:rPr>
              <a:t>синтездеу</a:t>
            </a:r>
            <a:r>
              <a:rPr lang="ru-RU" sz="2100" b="1" dirty="0">
                <a:solidFill>
                  <a:srgbClr val="FF0000"/>
                </a:solidFill>
              </a:rPr>
              <a:t> </a:t>
            </a:r>
            <a:r>
              <a:rPr lang="ru-RU" sz="2100" b="1" dirty="0" err="1">
                <a:solidFill>
                  <a:srgbClr val="FF0000"/>
                </a:solidFill>
              </a:rPr>
              <a:t>үшін</a:t>
            </a:r>
            <a:r>
              <a:rPr lang="ru-RU" sz="2100" b="1" dirty="0">
                <a:solidFill>
                  <a:srgbClr val="FF0000"/>
                </a:solidFill>
              </a:rPr>
              <a:t> </a:t>
            </a:r>
            <a:r>
              <a:rPr lang="ru-RU" sz="2100" b="1" dirty="0" err="1">
                <a:solidFill>
                  <a:srgbClr val="FF0000"/>
                </a:solidFill>
              </a:rPr>
              <a:t>жасушалық</a:t>
            </a:r>
            <a:r>
              <a:rPr lang="ru-RU" sz="2100" b="1" dirty="0">
                <a:solidFill>
                  <a:srgbClr val="FF0000"/>
                </a:solidFill>
              </a:rPr>
              <a:t> «</a:t>
            </a:r>
            <a:r>
              <a:rPr lang="ru-RU" sz="2100" b="1" dirty="0" err="1">
                <a:solidFill>
                  <a:srgbClr val="FF0000"/>
                </a:solidFill>
              </a:rPr>
              <a:t>отын</a:t>
            </a:r>
            <a:r>
              <a:rPr lang="ru-RU" sz="2100" b="1" dirty="0">
                <a:solidFill>
                  <a:srgbClr val="FF0000"/>
                </a:solidFill>
              </a:rPr>
              <a:t>» </a:t>
            </a:r>
            <a:r>
              <a:rPr lang="ru-RU" sz="2100" b="1" dirty="0" err="1">
                <a:solidFill>
                  <a:srgbClr val="FF0000"/>
                </a:solidFill>
              </a:rPr>
              <a:t>молекулаларының</a:t>
            </a:r>
            <a:r>
              <a:rPr lang="ru-RU" sz="2100" b="1" dirty="0">
                <a:solidFill>
                  <a:srgbClr val="FF0000"/>
                </a:solidFill>
              </a:rPr>
              <a:t> </a:t>
            </a:r>
            <a:r>
              <a:rPr lang="ru-RU" sz="2100" b="1" dirty="0" err="1">
                <a:solidFill>
                  <a:srgbClr val="FF0000"/>
                </a:solidFill>
              </a:rPr>
              <a:t>химиялық</a:t>
            </a:r>
            <a:r>
              <a:rPr lang="ru-RU" sz="2100" b="1" dirty="0">
                <a:solidFill>
                  <a:srgbClr val="FF0000"/>
                </a:solidFill>
              </a:rPr>
              <a:t> </a:t>
            </a:r>
            <a:r>
              <a:rPr lang="ru-RU" sz="2100" b="1" dirty="0" err="1">
                <a:solidFill>
                  <a:srgbClr val="FF0000"/>
                </a:solidFill>
              </a:rPr>
              <a:t>энергиясын</a:t>
            </a:r>
            <a:r>
              <a:rPr lang="ru-RU" sz="2100" dirty="0"/>
              <a:t> </a:t>
            </a:r>
            <a:r>
              <a:rPr lang="ru-RU" sz="2100" dirty="0" err="1"/>
              <a:t>пайдаланады</a:t>
            </a:r>
            <a:r>
              <a:rPr lang="ru-RU" sz="2100" dirty="0"/>
              <a:t>.</a:t>
            </a:r>
          </a:p>
          <a:p>
            <a:pPr indent="534988" algn="just"/>
            <a:r>
              <a:rPr lang="ru-RU" sz="2100" dirty="0" err="1"/>
              <a:t>Олар</a:t>
            </a:r>
            <a:r>
              <a:rPr lang="ru-RU" sz="2100" dirty="0"/>
              <a:t> </a:t>
            </a:r>
            <a:r>
              <a:rPr lang="ru-RU" sz="2100" dirty="0" err="1"/>
              <a:t>сондай-ақ</a:t>
            </a:r>
            <a:r>
              <a:rPr lang="ru-RU" sz="2100" dirty="0"/>
              <a:t> </a:t>
            </a:r>
            <a:r>
              <a:rPr lang="ru-RU" sz="2100" b="1" dirty="0" err="1">
                <a:solidFill>
                  <a:srgbClr val="FF0000"/>
                </a:solidFill>
              </a:rPr>
              <a:t>жасушалық</a:t>
            </a:r>
            <a:r>
              <a:rPr lang="ru-RU" sz="2100" b="1" dirty="0">
                <a:solidFill>
                  <a:srgbClr val="FF0000"/>
                </a:solidFill>
              </a:rPr>
              <a:t> «</a:t>
            </a:r>
            <a:r>
              <a:rPr lang="ru-RU" sz="2100" b="1" dirty="0" err="1">
                <a:solidFill>
                  <a:srgbClr val="FF0000"/>
                </a:solidFill>
              </a:rPr>
              <a:t>отынның</a:t>
            </a:r>
            <a:r>
              <a:rPr lang="ru-RU" sz="2100" b="1" dirty="0">
                <a:solidFill>
                  <a:srgbClr val="FF0000"/>
                </a:solidFill>
              </a:rPr>
              <a:t>» </a:t>
            </a:r>
            <a:r>
              <a:rPr lang="ru-RU" sz="2100" b="1" dirty="0" err="1">
                <a:solidFill>
                  <a:srgbClr val="FF0000"/>
                </a:solidFill>
              </a:rPr>
              <a:t>химиялық</a:t>
            </a:r>
            <a:r>
              <a:rPr lang="ru-RU" sz="2100" b="1" dirty="0">
                <a:solidFill>
                  <a:srgbClr val="FF0000"/>
                </a:solidFill>
              </a:rPr>
              <a:t> </a:t>
            </a:r>
            <a:r>
              <a:rPr lang="ru-RU" sz="2100" b="1" dirty="0" err="1">
                <a:solidFill>
                  <a:srgbClr val="FF0000"/>
                </a:solidFill>
              </a:rPr>
              <a:t>энергиясын</a:t>
            </a:r>
            <a:r>
              <a:rPr lang="ru-RU" sz="2100" b="1" dirty="0">
                <a:solidFill>
                  <a:srgbClr val="FF0000"/>
                </a:solidFill>
              </a:rPr>
              <a:t> </a:t>
            </a:r>
            <a:r>
              <a:rPr lang="ru-RU" sz="2100" b="1" dirty="0"/>
              <a:t>концентрация </a:t>
            </a:r>
            <a:r>
              <a:rPr lang="ru-RU" sz="2100" b="1" dirty="0" err="1"/>
              <a:t>градиенттеріне</a:t>
            </a:r>
            <a:r>
              <a:rPr lang="ru-RU" sz="2100" b="1" dirty="0"/>
              <a:t> </a:t>
            </a:r>
            <a:r>
              <a:rPr lang="ru-RU" sz="2100" b="1" dirty="0" err="1"/>
              <a:t>және</a:t>
            </a:r>
            <a:r>
              <a:rPr lang="ru-RU" sz="2100" b="1" dirty="0"/>
              <a:t> </a:t>
            </a:r>
            <a:r>
              <a:rPr lang="ru-RU" sz="2100" b="1" dirty="0" err="1"/>
              <a:t>электрлік</a:t>
            </a:r>
            <a:r>
              <a:rPr lang="ru-RU" sz="2100" b="1" dirty="0"/>
              <a:t> потенциал </a:t>
            </a:r>
            <a:r>
              <a:rPr lang="ru-RU" sz="2100" b="1" dirty="0" err="1"/>
              <a:t>градиенттеріне</a:t>
            </a:r>
            <a:r>
              <a:rPr lang="ru-RU" sz="2100" b="1" dirty="0"/>
              <a:t>, </a:t>
            </a:r>
            <a:r>
              <a:rPr lang="ru-RU" sz="2100" b="1" dirty="0" err="1"/>
              <a:t>қозғалыс</a:t>
            </a:r>
            <a:r>
              <a:rPr lang="ru-RU" sz="2100" b="1" dirty="0"/>
              <a:t> пен </a:t>
            </a:r>
            <a:r>
              <a:rPr lang="ru-RU" sz="2100" b="1" dirty="0" err="1"/>
              <a:t>жылуға</a:t>
            </a:r>
            <a:r>
              <a:rPr lang="ru-RU" sz="2100" b="1" dirty="0"/>
              <a:t> </a:t>
            </a:r>
            <a:r>
              <a:rPr lang="ru-RU" sz="2100" dirty="0" err="1"/>
              <a:t>түрлендіреді</a:t>
            </a:r>
            <a:r>
              <a:rPr lang="ru-RU" sz="2100" dirty="0"/>
              <a:t>.</a:t>
            </a:r>
          </a:p>
          <a:p>
            <a:pPr indent="534988" algn="just"/>
            <a:r>
              <a:rPr lang="ru-RU" sz="2100" dirty="0" err="1" smtClean="0"/>
              <a:t>Кейбір</a:t>
            </a:r>
            <a:r>
              <a:rPr lang="ru-RU" sz="2100" dirty="0" smtClean="0"/>
              <a:t>  </a:t>
            </a:r>
            <a:r>
              <a:rPr lang="ru-RU" sz="2100" dirty="0" err="1"/>
              <a:t>организмдер</a:t>
            </a:r>
            <a:r>
              <a:rPr lang="ru-RU" sz="2100" dirty="0"/>
              <a:t> </a:t>
            </a:r>
            <a:r>
              <a:rPr lang="ru-RU" sz="2100" dirty="0" err="1"/>
              <a:t>жарық</a:t>
            </a:r>
            <a:r>
              <a:rPr lang="ru-RU" sz="2100" dirty="0"/>
              <a:t> </a:t>
            </a:r>
            <a:r>
              <a:rPr lang="ru-RU" sz="2100" dirty="0" err="1"/>
              <a:t>шығаруға</a:t>
            </a:r>
            <a:r>
              <a:rPr lang="ru-RU" sz="2100" dirty="0"/>
              <a:t> </a:t>
            </a:r>
            <a:r>
              <a:rPr lang="ru-RU" sz="2100" dirty="0" err="1"/>
              <a:t>қабілетті</a:t>
            </a:r>
            <a:r>
              <a:rPr lang="ru-RU" sz="2100" dirty="0"/>
              <a:t>, </a:t>
            </a:r>
            <a:r>
              <a:rPr lang="ru-RU" sz="2100" dirty="0" err="1"/>
              <a:t>мысалы</a:t>
            </a:r>
            <a:r>
              <a:rPr lang="ru-RU" sz="2100" dirty="0"/>
              <a:t>, </a:t>
            </a:r>
            <a:r>
              <a:rPr lang="ru-RU" sz="2100" dirty="0" err="1"/>
              <a:t>жарық</a:t>
            </a:r>
            <a:r>
              <a:rPr lang="ru-RU" sz="2100" dirty="0"/>
              <a:t> </a:t>
            </a:r>
            <a:r>
              <a:rPr lang="ru-RU" sz="2100" dirty="0" err="1"/>
              <a:t>қоңыздары</a:t>
            </a:r>
            <a:r>
              <a:rPr lang="ru-RU" sz="2100" dirty="0"/>
              <a:t> (светляки) </a:t>
            </a:r>
            <a:r>
              <a:rPr lang="ru-RU" sz="2100" dirty="0" err="1"/>
              <a:t>және</a:t>
            </a:r>
            <a:r>
              <a:rPr lang="ru-RU" sz="2100" dirty="0"/>
              <a:t> </a:t>
            </a:r>
            <a:r>
              <a:rPr lang="ru-RU" sz="2100" dirty="0" err="1"/>
              <a:t>кейбір</a:t>
            </a:r>
            <a:r>
              <a:rPr lang="ru-RU" sz="2100" dirty="0"/>
              <a:t> </a:t>
            </a:r>
            <a:r>
              <a:rPr lang="ru-RU" sz="2100" dirty="0" err="1"/>
              <a:t>тереңсудағы</a:t>
            </a:r>
            <a:r>
              <a:rPr lang="ru-RU" sz="2100" dirty="0"/>
              <a:t> </a:t>
            </a:r>
            <a:r>
              <a:rPr lang="ru-RU" sz="2100" dirty="0" err="1"/>
              <a:t>теңіз</a:t>
            </a:r>
            <a:r>
              <a:rPr lang="ru-RU" sz="2100" dirty="0"/>
              <a:t> </a:t>
            </a:r>
            <a:r>
              <a:rPr lang="ru-RU" sz="2100" dirty="0" err="1"/>
              <a:t>балықтар</a:t>
            </a:r>
            <a:r>
              <a:rPr lang="ru-RU" sz="2100" dirty="0"/>
              <a:t>. </a:t>
            </a:r>
            <a:r>
              <a:rPr lang="ru-RU" sz="2100" dirty="0" err="1"/>
              <a:t>Фотосинтездеуші</a:t>
            </a:r>
            <a:r>
              <a:rPr lang="ru-RU" sz="2100" dirty="0"/>
              <a:t> </a:t>
            </a:r>
            <a:r>
              <a:rPr lang="ru-RU" sz="2100" dirty="0" err="1"/>
              <a:t>организмдер</a:t>
            </a:r>
            <a:r>
              <a:rPr lang="ru-RU" sz="2100" dirty="0"/>
              <a:t> </a:t>
            </a:r>
            <a:r>
              <a:rPr lang="ru-RU" sz="2100" dirty="0" err="1"/>
              <a:t>жарық</a:t>
            </a:r>
            <a:r>
              <a:rPr lang="ru-RU" sz="2100" dirty="0"/>
              <a:t> </a:t>
            </a:r>
            <a:r>
              <a:rPr lang="ru-RU" sz="2100" dirty="0" err="1"/>
              <a:t>энергиясын</a:t>
            </a:r>
            <a:r>
              <a:rPr lang="ru-RU" sz="2100" dirty="0"/>
              <a:t> </a:t>
            </a:r>
            <a:r>
              <a:rPr lang="ru-RU" sz="2100" dirty="0" err="1"/>
              <a:t>энергияның</a:t>
            </a:r>
            <a:r>
              <a:rPr lang="ru-RU" sz="2100" dirty="0"/>
              <a:t> </a:t>
            </a:r>
            <a:r>
              <a:rPr lang="ru-RU" sz="2100" dirty="0" err="1"/>
              <a:t>басқа</a:t>
            </a:r>
            <a:r>
              <a:rPr lang="ru-RU" sz="2100" dirty="0"/>
              <a:t> </a:t>
            </a:r>
            <a:r>
              <a:rPr lang="ru-RU" sz="2100" dirty="0" err="1"/>
              <a:t>түрлеріне</a:t>
            </a:r>
            <a:r>
              <a:rPr lang="ru-RU" sz="2100" dirty="0"/>
              <a:t> </a:t>
            </a:r>
            <a:r>
              <a:rPr lang="ru-RU" sz="2100" dirty="0" err="1"/>
              <a:t>айналдырады</a:t>
            </a:r>
            <a:r>
              <a:rPr lang="ru-RU" sz="2100" dirty="0"/>
              <a:t>. </a:t>
            </a:r>
            <a:r>
              <a:rPr lang="ru-RU" sz="2100" dirty="0" err="1"/>
              <a:t>Энергияның</a:t>
            </a:r>
            <a:r>
              <a:rPr lang="ru-RU" sz="2100" dirty="0"/>
              <a:t> </a:t>
            </a:r>
            <a:r>
              <a:rPr lang="ru-RU" sz="2100" dirty="0" err="1"/>
              <a:t>биологиялық</a:t>
            </a:r>
            <a:r>
              <a:rPr lang="ru-RU" sz="2100" dirty="0"/>
              <a:t> </a:t>
            </a:r>
            <a:r>
              <a:rPr lang="ru-RU" sz="2100" dirty="0" err="1"/>
              <a:t>түрленуінің</a:t>
            </a:r>
            <a:r>
              <a:rPr lang="ru-RU" sz="2100" dirty="0"/>
              <a:t> </a:t>
            </a:r>
            <a:r>
              <a:rPr lang="ru-RU" sz="2100" dirty="0" err="1"/>
              <a:t>негізінде</a:t>
            </a:r>
            <a:r>
              <a:rPr lang="ru-RU" sz="2100" dirty="0"/>
              <a:t> </a:t>
            </a:r>
            <a:r>
              <a:rPr lang="ru-RU" sz="2100" dirty="0" err="1"/>
              <a:t>жатқан</a:t>
            </a:r>
            <a:r>
              <a:rPr lang="ru-RU" sz="2100" dirty="0"/>
              <a:t> </a:t>
            </a:r>
            <a:r>
              <a:rPr lang="ru-RU" sz="2100" dirty="0" err="1"/>
              <a:t>химиялық</a:t>
            </a:r>
            <a:r>
              <a:rPr lang="ru-RU" sz="2100" dirty="0"/>
              <a:t> </a:t>
            </a:r>
            <a:r>
              <a:rPr lang="ru-RU" sz="2100" dirty="0" err="1"/>
              <a:t>механизмдер</a:t>
            </a:r>
            <a:r>
              <a:rPr lang="ru-RU" sz="2100" dirty="0"/>
              <a:t> </a:t>
            </a:r>
            <a:r>
              <a:rPr lang="ru-RU" sz="2100" dirty="0" err="1"/>
              <a:t>ғасырлар</a:t>
            </a:r>
            <a:r>
              <a:rPr lang="ru-RU" sz="2100" dirty="0"/>
              <a:t> </a:t>
            </a:r>
            <a:r>
              <a:rPr lang="ru-RU" sz="2100" dirty="0" err="1"/>
              <a:t>бойы</a:t>
            </a:r>
            <a:r>
              <a:rPr lang="ru-RU" sz="2100" dirty="0"/>
              <a:t> </a:t>
            </a:r>
            <a:r>
              <a:rPr lang="ru-RU" sz="2100" dirty="0" err="1"/>
              <a:t>биологтарды</a:t>
            </a:r>
            <a:r>
              <a:rPr lang="ru-RU" sz="2100" dirty="0"/>
              <a:t> </a:t>
            </a:r>
            <a:r>
              <a:rPr lang="ru-RU" sz="2100" dirty="0" err="1"/>
              <a:t>таң</a:t>
            </a:r>
            <a:r>
              <a:rPr lang="ru-RU" sz="2100" dirty="0"/>
              <a:t> </a:t>
            </a:r>
            <a:r>
              <a:rPr lang="ru-RU" sz="2100" dirty="0" err="1"/>
              <a:t>қалдырады</a:t>
            </a:r>
            <a:r>
              <a:rPr lang="ru-RU" sz="2100" dirty="0"/>
              <a:t> </a:t>
            </a:r>
            <a:r>
              <a:rPr lang="ru-RU" sz="2100" dirty="0" err="1"/>
              <a:t>және</a:t>
            </a:r>
            <a:r>
              <a:rPr lang="ru-RU" sz="2100" dirty="0"/>
              <a:t> </a:t>
            </a:r>
            <a:r>
              <a:rPr lang="ru-RU" sz="2100" dirty="0" err="1"/>
              <a:t>оларға</a:t>
            </a:r>
            <a:r>
              <a:rPr lang="ru-RU" sz="2100" dirty="0"/>
              <a:t> </a:t>
            </a:r>
            <a:r>
              <a:rPr lang="ru-RU" sz="2100" dirty="0" err="1"/>
              <a:t>қарсы</a:t>
            </a:r>
            <a:r>
              <a:rPr lang="ru-RU" sz="2100" dirty="0"/>
              <a:t> </a:t>
            </a:r>
            <a:r>
              <a:rPr lang="ru-RU" sz="2100" dirty="0" err="1"/>
              <a:t>болды</a:t>
            </a:r>
            <a:r>
              <a:rPr lang="ru-RU" sz="2100" dirty="0"/>
              <a:t>.</a:t>
            </a:r>
          </a:p>
          <a:p>
            <a:pPr indent="534988" algn="just"/>
            <a:r>
              <a:rPr lang="ru-RU" sz="2100" dirty="0"/>
              <a:t>Француз </a:t>
            </a:r>
            <a:r>
              <a:rPr lang="ru-RU" sz="2100" dirty="0" err="1"/>
              <a:t>химигі</a:t>
            </a:r>
            <a:r>
              <a:rPr lang="ru-RU" sz="2100" dirty="0"/>
              <a:t> </a:t>
            </a:r>
            <a:r>
              <a:rPr lang="ru-RU" sz="2100" b="1" dirty="0"/>
              <a:t>Антуан Лавуазье </a:t>
            </a:r>
            <a:r>
              <a:rPr lang="ru-RU" sz="2100" dirty="0" err="1"/>
              <a:t>жануарлардың</a:t>
            </a:r>
            <a:r>
              <a:rPr lang="ru-RU" sz="2100" dirty="0"/>
              <a:t> </a:t>
            </a:r>
            <a:r>
              <a:rPr lang="ru-RU" sz="2100" dirty="0" err="1"/>
              <a:t>қандай</a:t>
            </a:r>
            <a:r>
              <a:rPr lang="ru-RU" sz="2100" dirty="0"/>
              <a:t> да </a:t>
            </a:r>
            <a:r>
              <a:rPr lang="ru-RU" sz="2100" dirty="0" err="1"/>
              <a:t>бір</a:t>
            </a:r>
            <a:r>
              <a:rPr lang="ru-RU" sz="2100" dirty="0"/>
              <a:t> </a:t>
            </a:r>
            <a:r>
              <a:rPr lang="ru-RU" sz="2100" dirty="0" err="1"/>
              <a:t>жолмен</a:t>
            </a:r>
            <a:r>
              <a:rPr lang="ru-RU" sz="2100" dirty="0"/>
              <a:t> </a:t>
            </a:r>
            <a:r>
              <a:rPr lang="ru-RU" sz="2100" dirty="0" err="1"/>
              <a:t>химиялық</a:t>
            </a:r>
            <a:r>
              <a:rPr lang="ru-RU" sz="2100" dirty="0"/>
              <a:t> «</a:t>
            </a:r>
            <a:r>
              <a:rPr lang="ru-RU" sz="2100" dirty="0" err="1"/>
              <a:t>отынды</a:t>
            </a:r>
            <a:r>
              <a:rPr lang="ru-RU" sz="2100" dirty="0"/>
              <a:t>», </a:t>
            </a:r>
            <a:r>
              <a:rPr lang="ru-RU" sz="2100" dirty="0" err="1"/>
              <a:t>яғни</a:t>
            </a:r>
            <a:r>
              <a:rPr lang="ru-RU" sz="2100" dirty="0"/>
              <a:t> </a:t>
            </a:r>
            <a:r>
              <a:rPr lang="ru-RU" sz="2100" b="1" dirty="0" err="1"/>
              <a:t>тағамнан</a:t>
            </a:r>
            <a:r>
              <a:rPr lang="ru-RU" sz="2100" b="1" dirty="0"/>
              <a:t> </a:t>
            </a:r>
            <a:r>
              <a:rPr lang="ru-RU" sz="2100" b="1" dirty="0" err="1"/>
              <a:t>алынған</a:t>
            </a:r>
            <a:r>
              <a:rPr lang="ru-RU" sz="2100" b="1" dirty="0"/>
              <a:t> </a:t>
            </a:r>
            <a:r>
              <a:rPr lang="ru-RU" sz="2100" b="1" dirty="0" err="1"/>
              <a:t>заттарды</a:t>
            </a:r>
            <a:r>
              <a:rPr lang="ru-RU" sz="2100" b="1" dirty="0"/>
              <a:t> </a:t>
            </a:r>
            <a:r>
              <a:rPr lang="ru-RU" sz="2100" b="1" dirty="0" err="1"/>
              <a:t>жылуға</a:t>
            </a:r>
            <a:r>
              <a:rPr lang="ru-RU" sz="2100" b="1" dirty="0"/>
              <a:t> </a:t>
            </a:r>
            <a:r>
              <a:rPr lang="ru-RU" sz="2100" b="1" dirty="0" err="1"/>
              <a:t>айналдыратынын</a:t>
            </a:r>
            <a:r>
              <a:rPr lang="ru-RU" sz="2100" b="1" dirty="0"/>
              <a:t> </a:t>
            </a:r>
            <a:r>
              <a:rPr lang="ru-RU" sz="2100" dirty="0" err="1"/>
              <a:t>байқап</a:t>
            </a:r>
            <a:r>
              <a:rPr lang="ru-RU" sz="2100" dirty="0"/>
              <a:t>, </a:t>
            </a:r>
            <a:r>
              <a:rPr lang="ru-RU" sz="2100" b="1" dirty="0" err="1">
                <a:solidFill>
                  <a:srgbClr val="FF0000"/>
                </a:solidFill>
              </a:rPr>
              <a:t>тыныс</a:t>
            </a:r>
            <a:r>
              <a:rPr lang="ru-RU" sz="2100" b="1" dirty="0">
                <a:solidFill>
                  <a:srgbClr val="FF0000"/>
                </a:solidFill>
              </a:rPr>
              <a:t> </a:t>
            </a:r>
            <a:r>
              <a:rPr lang="ru-RU" sz="2100" b="1" dirty="0" err="1">
                <a:solidFill>
                  <a:srgbClr val="FF0000"/>
                </a:solidFill>
              </a:rPr>
              <a:t>алу</a:t>
            </a:r>
            <a:r>
              <a:rPr lang="ru-RU" sz="2100" b="1" dirty="0">
                <a:solidFill>
                  <a:srgbClr val="FF0000"/>
                </a:solidFill>
              </a:rPr>
              <a:t> </a:t>
            </a:r>
            <a:r>
              <a:rPr lang="ru-RU" sz="2100" b="1" dirty="0" err="1">
                <a:solidFill>
                  <a:srgbClr val="FF0000"/>
                </a:solidFill>
              </a:rPr>
              <a:t>өмірлік</a:t>
            </a:r>
            <a:r>
              <a:rPr lang="ru-RU" sz="2100" b="1" dirty="0">
                <a:solidFill>
                  <a:srgbClr val="FF0000"/>
                </a:solidFill>
              </a:rPr>
              <a:t> </a:t>
            </a:r>
            <a:r>
              <a:rPr lang="ru-RU" sz="2100" b="1" dirty="0" err="1">
                <a:solidFill>
                  <a:srgbClr val="FF0000"/>
                </a:solidFill>
              </a:rPr>
              <a:t>маңызды</a:t>
            </a:r>
            <a:r>
              <a:rPr lang="ru-RU" sz="2100" b="1" dirty="0">
                <a:solidFill>
                  <a:srgbClr val="FF0000"/>
                </a:solidFill>
              </a:rPr>
              <a:t> процесс</a:t>
            </a:r>
            <a:r>
              <a:rPr lang="ru-RU" sz="2100" dirty="0"/>
              <a:t> </a:t>
            </a:r>
            <a:r>
              <a:rPr lang="ru-RU" sz="2100" dirty="0" err="1"/>
              <a:t>деген</a:t>
            </a:r>
            <a:r>
              <a:rPr lang="ru-RU" sz="2100" dirty="0"/>
              <a:t> </a:t>
            </a:r>
            <a:r>
              <a:rPr lang="ru-RU" sz="2100" dirty="0" err="1"/>
              <a:t>қорытындыға</a:t>
            </a:r>
            <a:r>
              <a:rPr lang="ru-RU" sz="2100" dirty="0"/>
              <a:t> </a:t>
            </a:r>
            <a:r>
              <a:rPr lang="ru-RU" sz="2100" dirty="0" err="1"/>
              <a:t>келді</a:t>
            </a:r>
            <a:r>
              <a:rPr lang="ru-RU" sz="21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010676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05466" y="755361"/>
            <a:ext cx="3456666" cy="3491848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65185" y="276891"/>
            <a:ext cx="7940281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1950" algn="just"/>
            <a:r>
              <a:rPr lang="ru-RU" sz="2200" dirty="0"/>
              <a:t>... </a:t>
            </a:r>
            <a:r>
              <a:rPr lang="ru-RU" sz="2200" dirty="0" err="1"/>
              <a:t>жалпы</a:t>
            </a:r>
            <a:r>
              <a:rPr lang="ru-RU" sz="2200" dirty="0"/>
              <a:t> </a:t>
            </a:r>
            <a:r>
              <a:rPr lang="ru-RU" sz="2200" dirty="0" err="1"/>
              <a:t>алғанда</a:t>
            </a:r>
            <a:r>
              <a:rPr lang="ru-RU" sz="2200" dirty="0"/>
              <a:t>, </a:t>
            </a:r>
            <a:r>
              <a:rPr lang="ru-RU" sz="2200" dirty="0" err="1"/>
              <a:t>тыныс</a:t>
            </a:r>
            <a:r>
              <a:rPr lang="ru-RU" sz="2200" dirty="0"/>
              <a:t> </a:t>
            </a:r>
            <a:r>
              <a:rPr lang="ru-RU" sz="2200" dirty="0" err="1"/>
              <a:t>алу</a:t>
            </a:r>
            <a:r>
              <a:rPr lang="ru-RU" sz="2200" dirty="0"/>
              <a:t> </a:t>
            </a:r>
            <a:r>
              <a:rPr lang="ru-RU" sz="2200" dirty="0" err="1"/>
              <a:t>к</a:t>
            </a:r>
            <a:r>
              <a:rPr lang="ru-RU" sz="2200" b="1" dirty="0" err="1"/>
              <a:t>өміртегі</a:t>
            </a:r>
            <a:r>
              <a:rPr lang="ru-RU" sz="2200" b="1" dirty="0"/>
              <a:t> мен </a:t>
            </a:r>
            <a:r>
              <a:rPr lang="ru-RU" sz="2200" b="1" dirty="0" err="1"/>
              <a:t>сутегінің</a:t>
            </a:r>
            <a:r>
              <a:rPr lang="ru-RU" sz="2200" b="1" dirty="0"/>
              <a:t> </a:t>
            </a:r>
            <a:r>
              <a:rPr lang="ru-RU" sz="2200" b="1" dirty="0" err="1"/>
              <a:t>баяу</a:t>
            </a:r>
            <a:r>
              <a:rPr lang="ru-RU" sz="2200" b="1" dirty="0"/>
              <a:t> </a:t>
            </a:r>
            <a:r>
              <a:rPr lang="ru-RU" sz="2200" b="1" dirty="0" err="1"/>
              <a:t>жануынан</a:t>
            </a:r>
            <a:r>
              <a:rPr lang="ru-RU" sz="2200" b="1" dirty="0"/>
              <a:t> </a:t>
            </a:r>
            <a:r>
              <a:rPr lang="ru-RU" sz="2200" b="1" dirty="0" err="1"/>
              <a:t>басқа</a:t>
            </a:r>
            <a:r>
              <a:rPr lang="ru-RU" sz="2200" b="1" dirty="0"/>
              <a:t> </a:t>
            </a:r>
            <a:r>
              <a:rPr lang="ru-RU" sz="2200" b="1" dirty="0" err="1"/>
              <a:t>ештеңе</a:t>
            </a:r>
            <a:r>
              <a:rPr lang="ru-RU" sz="2200" b="1" dirty="0"/>
              <a:t> </a:t>
            </a:r>
            <a:r>
              <a:rPr lang="ru-RU" sz="2200" b="1" dirty="0" err="1"/>
              <a:t>емес</a:t>
            </a:r>
            <a:r>
              <a:rPr lang="ru-RU" sz="2200" b="1" dirty="0"/>
              <a:t>,</a:t>
            </a:r>
            <a:r>
              <a:rPr lang="ru-RU" sz="2200" dirty="0"/>
              <a:t> </a:t>
            </a:r>
            <a:r>
              <a:rPr lang="ru-RU" sz="2200" dirty="0" err="1"/>
              <a:t>ол</a:t>
            </a:r>
            <a:r>
              <a:rPr lang="ru-RU" sz="2200" dirty="0"/>
              <a:t> керосин </a:t>
            </a:r>
            <a:r>
              <a:rPr lang="ru-RU" sz="2200" dirty="0" err="1"/>
              <a:t>шамында</a:t>
            </a:r>
            <a:r>
              <a:rPr lang="ru-RU" sz="2200" dirty="0"/>
              <a:t> </a:t>
            </a:r>
            <a:r>
              <a:rPr lang="ru-RU" sz="2200" dirty="0" err="1"/>
              <a:t>немесе</a:t>
            </a:r>
            <a:r>
              <a:rPr lang="ru-RU" sz="2200" dirty="0"/>
              <a:t> </a:t>
            </a:r>
            <a:r>
              <a:rPr lang="ru-RU" sz="2200" dirty="0" err="1"/>
              <a:t>шамда</a:t>
            </a:r>
            <a:r>
              <a:rPr lang="ru-RU" sz="2200" dirty="0"/>
              <a:t> </a:t>
            </a:r>
            <a:r>
              <a:rPr lang="ru-RU" sz="2200" dirty="0" err="1"/>
              <a:t>болатын</a:t>
            </a:r>
            <a:r>
              <a:rPr lang="ru-RU" sz="2200" dirty="0"/>
              <a:t> </a:t>
            </a:r>
            <a:r>
              <a:rPr lang="ru-RU" sz="2200" dirty="0" err="1"/>
              <a:t>процеске</a:t>
            </a:r>
            <a:r>
              <a:rPr lang="ru-RU" sz="2200" dirty="0"/>
              <a:t> </a:t>
            </a:r>
            <a:r>
              <a:rPr lang="ru-RU" sz="2200" dirty="0" err="1"/>
              <a:t>өте</a:t>
            </a:r>
            <a:r>
              <a:rPr lang="ru-RU" sz="2200" dirty="0"/>
              <a:t> </a:t>
            </a:r>
            <a:r>
              <a:rPr lang="ru-RU" sz="2200" dirty="0" err="1"/>
              <a:t>ұқсас</a:t>
            </a:r>
            <a:r>
              <a:rPr lang="ru-RU" sz="2200" dirty="0"/>
              <a:t>.</a:t>
            </a:r>
          </a:p>
          <a:p>
            <a:pPr indent="361950" algn="just"/>
            <a:r>
              <a:rPr lang="ru-RU" sz="2200" dirty="0"/>
              <a:t>Осы </a:t>
            </a:r>
            <a:r>
              <a:rPr lang="ru-RU" sz="2200" dirty="0" err="1"/>
              <a:t>тұрғыдан</a:t>
            </a:r>
            <a:r>
              <a:rPr lang="ru-RU" sz="2200" dirty="0"/>
              <a:t> </a:t>
            </a:r>
            <a:r>
              <a:rPr lang="ru-RU" sz="2200" dirty="0" err="1"/>
              <a:t>алғанда</a:t>
            </a:r>
            <a:r>
              <a:rPr lang="ru-RU" sz="2200" dirty="0"/>
              <a:t>, </a:t>
            </a:r>
            <a:r>
              <a:rPr lang="ru-RU" sz="2200" b="1" dirty="0" err="1"/>
              <a:t>тыныс</a:t>
            </a:r>
            <a:r>
              <a:rPr lang="ru-RU" sz="2200" b="1" dirty="0"/>
              <a:t> </a:t>
            </a:r>
            <a:r>
              <a:rPr lang="ru-RU" sz="2200" b="1" dirty="0" err="1"/>
              <a:t>алатын</a:t>
            </a:r>
            <a:r>
              <a:rPr lang="ru-RU" sz="2200" b="1" dirty="0"/>
              <a:t> </a:t>
            </a:r>
            <a:r>
              <a:rPr lang="ru-RU" sz="2200" b="1" dirty="0" err="1"/>
              <a:t>жануарлар</a:t>
            </a:r>
            <a:r>
              <a:rPr lang="ru-RU" sz="2200" b="1" dirty="0"/>
              <a:t> </a:t>
            </a:r>
            <a:r>
              <a:rPr lang="ru-RU" sz="2200" b="1" dirty="0" err="1"/>
              <a:t>нағыз</a:t>
            </a:r>
            <a:r>
              <a:rPr lang="ru-RU" sz="2200" b="1" dirty="0"/>
              <a:t> </a:t>
            </a:r>
            <a:r>
              <a:rPr lang="ru-RU" sz="2200" b="1" dirty="0" err="1"/>
              <a:t>отын</a:t>
            </a:r>
            <a:r>
              <a:rPr lang="ru-RU" sz="2200" b="1" dirty="0"/>
              <a:t> </a:t>
            </a:r>
            <a:r>
              <a:rPr lang="ru-RU" sz="2200" b="1" dirty="0" err="1"/>
              <a:t>қазандықтары</a:t>
            </a:r>
            <a:r>
              <a:rPr lang="ru-RU" sz="2200" b="1" dirty="0"/>
              <a:t> </a:t>
            </a:r>
            <a:r>
              <a:rPr lang="ru-RU" sz="2200" b="1" dirty="0" err="1"/>
              <a:t>болып</a:t>
            </a:r>
            <a:r>
              <a:rPr lang="ru-RU" sz="2200" b="1" dirty="0"/>
              <a:t> </a:t>
            </a:r>
            <a:r>
              <a:rPr lang="ru-RU" sz="2200" b="1" dirty="0" err="1"/>
              <a:t>табылады</a:t>
            </a:r>
            <a:r>
              <a:rPr lang="ru-RU" sz="2200" dirty="0"/>
              <a:t>, </a:t>
            </a:r>
            <a:r>
              <a:rPr lang="ru-RU" sz="2200" dirty="0" err="1"/>
              <a:t>олар</a:t>
            </a:r>
            <a:r>
              <a:rPr lang="ru-RU" sz="2200" dirty="0"/>
              <a:t> </a:t>
            </a:r>
            <a:r>
              <a:rPr lang="ru-RU" sz="2200" dirty="0" err="1"/>
              <a:t>өздерін</a:t>
            </a:r>
            <a:r>
              <a:rPr lang="ru-RU" sz="2200" dirty="0"/>
              <a:t> </a:t>
            </a:r>
            <a:r>
              <a:rPr lang="ru-RU" sz="2200" b="1" dirty="0" err="1">
                <a:solidFill>
                  <a:srgbClr val="FF0000"/>
                </a:solidFill>
              </a:rPr>
              <a:t>өртейді</a:t>
            </a:r>
            <a:r>
              <a:rPr lang="ru-RU" sz="2200" b="1" dirty="0">
                <a:solidFill>
                  <a:srgbClr val="FF0000"/>
                </a:solidFill>
              </a:rPr>
              <a:t> </a:t>
            </a:r>
            <a:r>
              <a:rPr lang="ru-RU" sz="2200" b="1" dirty="0" err="1">
                <a:solidFill>
                  <a:srgbClr val="FF0000"/>
                </a:solidFill>
              </a:rPr>
              <a:t>және</a:t>
            </a:r>
            <a:r>
              <a:rPr lang="ru-RU" sz="2200" b="1" dirty="0">
                <a:solidFill>
                  <a:srgbClr val="FF0000"/>
                </a:solidFill>
              </a:rPr>
              <a:t> </a:t>
            </a:r>
            <a:r>
              <a:rPr lang="ru-RU" sz="2200" b="1" dirty="0" err="1">
                <a:solidFill>
                  <a:srgbClr val="FF0000"/>
                </a:solidFill>
              </a:rPr>
              <a:t>өзін</a:t>
            </a:r>
            <a:r>
              <a:rPr lang="ru-RU" sz="2200" b="1" dirty="0">
                <a:solidFill>
                  <a:srgbClr val="FF0000"/>
                </a:solidFill>
              </a:rPr>
              <a:t> </a:t>
            </a:r>
            <a:r>
              <a:rPr lang="ru-RU" sz="2200" b="1" dirty="0" err="1">
                <a:solidFill>
                  <a:srgbClr val="FF0000"/>
                </a:solidFill>
              </a:rPr>
              <a:t>жалмап</a:t>
            </a:r>
            <a:r>
              <a:rPr lang="ru-RU" sz="2200" b="1" dirty="0">
                <a:solidFill>
                  <a:srgbClr val="FF0000"/>
                </a:solidFill>
              </a:rPr>
              <a:t> </a:t>
            </a:r>
            <a:r>
              <a:rPr lang="ru-RU" sz="2200" b="1" dirty="0" err="1">
                <a:solidFill>
                  <a:srgbClr val="FF0000"/>
                </a:solidFill>
              </a:rPr>
              <a:t>жеп</a:t>
            </a:r>
            <a:r>
              <a:rPr lang="ru-RU" sz="2200" b="1" dirty="0">
                <a:solidFill>
                  <a:srgbClr val="FF0000"/>
                </a:solidFill>
              </a:rPr>
              <a:t> </a:t>
            </a:r>
            <a:r>
              <a:rPr lang="ru-RU" sz="2200" b="1" dirty="0" err="1">
                <a:solidFill>
                  <a:srgbClr val="FF0000"/>
                </a:solidFill>
              </a:rPr>
              <a:t>қоятындар</a:t>
            </a:r>
            <a:r>
              <a:rPr lang="ru-RU" sz="2200" b="1" dirty="0">
                <a:solidFill>
                  <a:srgbClr val="FF0000"/>
                </a:solidFill>
              </a:rPr>
              <a:t>.</a:t>
            </a:r>
          </a:p>
          <a:p>
            <a:pPr indent="361950" algn="just"/>
            <a:r>
              <a:rPr lang="ru-RU" sz="2200" dirty="0"/>
              <a:t>Жану мен </a:t>
            </a:r>
            <a:r>
              <a:rPr lang="ru-RU" sz="2200" dirty="0" err="1"/>
              <a:t>тыныс</a:t>
            </a:r>
            <a:r>
              <a:rPr lang="ru-RU" sz="2200" dirty="0"/>
              <a:t> </a:t>
            </a:r>
            <a:r>
              <a:rPr lang="ru-RU" sz="2200" dirty="0" err="1"/>
              <a:t>алу</a:t>
            </a:r>
            <a:r>
              <a:rPr lang="ru-RU" sz="2200" dirty="0"/>
              <a:t> </a:t>
            </a:r>
            <a:r>
              <a:rPr lang="ru-RU" sz="2200" dirty="0" err="1"/>
              <a:t>арасындағы</a:t>
            </a:r>
            <a:r>
              <a:rPr lang="ru-RU" sz="2200" dirty="0"/>
              <a:t> </a:t>
            </a:r>
            <a:r>
              <a:rPr lang="ru-RU" sz="2200" dirty="0" err="1"/>
              <a:t>бұл</a:t>
            </a:r>
            <a:r>
              <a:rPr lang="ru-RU" sz="2200" dirty="0"/>
              <a:t> аналогия (</a:t>
            </a:r>
            <a:r>
              <a:rPr lang="ru-RU" sz="2200" dirty="0" err="1"/>
              <a:t>ұқсастық</a:t>
            </a:r>
            <a:r>
              <a:rPr lang="ru-RU" sz="2200" dirty="0"/>
              <a:t>) </a:t>
            </a:r>
            <a:r>
              <a:rPr lang="ru-RU" sz="2200" dirty="0" err="1"/>
              <a:t>ақындардың</a:t>
            </a:r>
            <a:r>
              <a:rPr lang="ru-RU" sz="2200" dirty="0"/>
              <a:t> – </a:t>
            </a:r>
            <a:r>
              <a:rPr lang="ru-RU" sz="2200" dirty="0" err="1"/>
              <a:t>дұрысын</a:t>
            </a:r>
            <a:r>
              <a:rPr lang="ru-RU" sz="2200" dirty="0"/>
              <a:t> </a:t>
            </a:r>
            <a:r>
              <a:rPr lang="ru-RU" sz="2200" dirty="0" err="1"/>
              <a:t>айтқанда</a:t>
            </a:r>
            <a:r>
              <a:rPr lang="ru-RU" sz="2200" dirty="0"/>
              <a:t>, </a:t>
            </a:r>
            <a:r>
              <a:rPr lang="ru-RU" sz="2200" dirty="0" err="1"/>
              <a:t>ежелгі</a:t>
            </a:r>
            <a:r>
              <a:rPr lang="ru-RU" sz="2200" dirty="0"/>
              <a:t> </a:t>
            </a:r>
            <a:r>
              <a:rPr lang="ru-RU" sz="2200" dirty="0" err="1"/>
              <a:t>дәуір</a:t>
            </a:r>
            <a:r>
              <a:rPr lang="ru-RU" sz="2200" dirty="0"/>
              <a:t> </a:t>
            </a:r>
            <a:r>
              <a:rPr lang="ru-RU" sz="2200" dirty="0" err="1"/>
              <a:t>философтарының</a:t>
            </a:r>
            <a:r>
              <a:rPr lang="ru-RU" sz="2200" dirty="0"/>
              <a:t> </a:t>
            </a:r>
            <a:r>
              <a:rPr lang="ru-RU" sz="2200" dirty="0" err="1"/>
              <a:t>назарынан</a:t>
            </a:r>
            <a:r>
              <a:rPr lang="ru-RU" sz="2200" dirty="0"/>
              <a:t> </a:t>
            </a:r>
            <a:r>
              <a:rPr lang="ru-RU" sz="2200" dirty="0" err="1"/>
              <a:t>тыс</a:t>
            </a:r>
            <a:r>
              <a:rPr lang="ru-RU" sz="2200" dirty="0"/>
              <a:t> </a:t>
            </a:r>
            <a:r>
              <a:rPr lang="ru-RU" sz="2200" dirty="0" err="1"/>
              <a:t>қалмады</a:t>
            </a:r>
            <a:r>
              <a:rPr lang="ru-RU" sz="2200" dirty="0"/>
              <a:t> </a:t>
            </a:r>
            <a:r>
              <a:rPr lang="ru-RU" sz="2200" dirty="0" err="1"/>
              <a:t>деп</a:t>
            </a:r>
            <a:r>
              <a:rPr lang="ru-RU" sz="2200" dirty="0"/>
              <a:t> </a:t>
            </a:r>
            <a:r>
              <a:rPr lang="ru-RU" sz="2200" dirty="0" err="1"/>
              <a:t>айтуға</a:t>
            </a:r>
            <a:r>
              <a:rPr lang="ru-RU" sz="2200" dirty="0"/>
              <a:t> </a:t>
            </a:r>
            <a:r>
              <a:rPr lang="ru-RU" sz="2200" dirty="0" err="1"/>
              <a:t>болады</a:t>
            </a:r>
            <a:r>
              <a:rPr lang="ru-RU" sz="2200" dirty="0"/>
              <a:t>.</a:t>
            </a:r>
          </a:p>
          <a:p>
            <a:pPr indent="361950" algn="just"/>
            <a:r>
              <a:rPr lang="ru-RU" sz="2200" dirty="0" err="1"/>
              <a:t>Бұл</a:t>
            </a:r>
            <a:r>
              <a:rPr lang="ru-RU" sz="2200" dirty="0"/>
              <a:t> </a:t>
            </a:r>
            <a:r>
              <a:rPr lang="ru-RU" sz="2200" dirty="0" err="1"/>
              <a:t>аспаннан</a:t>
            </a:r>
            <a:r>
              <a:rPr lang="ru-RU" sz="2200" dirty="0"/>
              <a:t> </a:t>
            </a:r>
            <a:r>
              <a:rPr lang="ru-RU" sz="2200" dirty="0" err="1"/>
              <a:t>ұрланған</a:t>
            </a:r>
            <a:r>
              <a:rPr lang="ru-RU" sz="2200" dirty="0"/>
              <a:t> от, </a:t>
            </a:r>
            <a:r>
              <a:rPr lang="ru-RU" sz="2200" dirty="0" err="1"/>
              <a:t>бұл</a:t>
            </a:r>
            <a:r>
              <a:rPr lang="ru-RU" sz="2200" dirty="0"/>
              <a:t> </a:t>
            </a:r>
            <a:r>
              <a:rPr lang="ru-RU" sz="2200" dirty="0" err="1"/>
              <a:t>Прометейдің</a:t>
            </a:r>
            <a:r>
              <a:rPr lang="ru-RU" sz="2200" dirty="0"/>
              <a:t> </a:t>
            </a:r>
            <a:r>
              <a:rPr lang="ru-RU" sz="2200" dirty="0" err="1"/>
              <a:t>алауы</a:t>
            </a:r>
            <a:r>
              <a:rPr lang="ru-RU" sz="2200" dirty="0"/>
              <a:t> </a:t>
            </a:r>
            <a:r>
              <a:rPr lang="ru-RU" sz="2200" dirty="0" err="1"/>
              <a:t>инженерлер</a:t>
            </a:r>
            <a:r>
              <a:rPr lang="ru-RU" sz="2200" dirty="0"/>
              <a:t> мен </a:t>
            </a:r>
            <a:r>
              <a:rPr lang="ru-RU" sz="2200" dirty="0" err="1"/>
              <a:t>ақындардың</a:t>
            </a:r>
            <a:r>
              <a:rPr lang="ru-RU" sz="2200" dirty="0"/>
              <a:t> </a:t>
            </a:r>
            <a:r>
              <a:rPr lang="ru-RU" sz="2200" dirty="0" err="1"/>
              <a:t>санасында</a:t>
            </a:r>
            <a:r>
              <a:rPr lang="ru-RU" sz="2200" dirty="0"/>
              <a:t> </a:t>
            </a:r>
            <a:r>
              <a:rPr lang="ru-RU" sz="2200" dirty="0" err="1"/>
              <a:t>туған</a:t>
            </a:r>
            <a:r>
              <a:rPr lang="ru-RU" sz="2200" dirty="0"/>
              <a:t> идея </a:t>
            </a:r>
            <a:r>
              <a:rPr lang="ru-RU" sz="2200" dirty="0" err="1"/>
              <a:t>ғана</a:t>
            </a:r>
            <a:r>
              <a:rPr lang="ru-RU" sz="2200" dirty="0"/>
              <a:t> </a:t>
            </a:r>
            <a:r>
              <a:rPr lang="ru-RU" sz="2200" dirty="0" err="1"/>
              <a:t>емес</a:t>
            </a:r>
            <a:r>
              <a:rPr lang="ru-RU" sz="2200" dirty="0"/>
              <a:t>, </a:t>
            </a:r>
            <a:r>
              <a:rPr lang="ru-RU" sz="2200" dirty="0" err="1"/>
              <a:t>ол</a:t>
            </a:r>
            <a:r>
              <a:rPr lang="ru-RU" sz="2200" dirty="0"/>
              <a:t> </a:t>
            </a:r>
            <a:r>
              <a:rPr lang="ru-RU" sz="2200" dirty="0" err="1"/>
              <a:t>табиғатта</a:t>
            </a:r>
            <a:r>
              <a:rPr lang="ru-RU" sz="2200" dirty="0"/>
              <a:t> </a:t>
            </a:r>
            <a:r>
              <a:rPr lang="ru-RU" sz="2200" dirty="0" err="1"/>
              <a:t>болып</a:t>
            </a:r>
            <a:r>
              <a:rPr lang="ru-RU" sz="2200" dirty="0"/>
              <a:t> </a:t>
            </a:r>
            <a:r>
              <a:rPr lang="ru-RU" sz="2200" dirty="0" err="1"/>
              <a:t>жатқан</a:t>
            </a:r>
            <a:r>
              <a:rPr lang="ru-RU" sz="2200" dirty="0"/>
              <a:t> </a:t>
            </a:r>
            <a:r>
              <a:rPr lang="ru-RU" sz="2200" dirty="0" err="1"/>
              <a:t>процестердің</a:t>
            </a:r>
            <a:r>
              <a:rPr lang="ru-RU" sz="2200" dirty="0"/>
              <a:t>, </a:t>
            </a:r>
            <a:r>
              <a:rPr lang="ru-RU" sz="2200" dirty="0" err="1"/>
              <a:t>ең</a:t>
            </a:r>
            <a:r>
              <a:rPr lang="ru-RU" sz="2200" dirty="0"/>
              <a:t> </a:t>
            </a:r>
            <a:r>
              <a:rPr lang="ru-RU" sz="2200" dirty="0" err="1"/>
              <a:t>болмағанда</a:t>
            </a:r>
            <a:r>
              <a:rPr lang="ru-RU" sz="2200" dirty="0"/>
              <a:t> </a:t>
            </a:r>
            <a:r>
              <a:rPr lang="ru-RU" sz="2200" dirty="0" err="1"/>
              <a:t>тыныс</a:t>
            </a:r>
            <a:r>
              <a:rPr lang="ru-RU" sz="2200" dirty="0"/>
              <a:t> </a:t>
            </a:r>
            <a:r>
              <a:rPr lang="ru-RU" sz="2200" dirty="0" err="1"/>
              <a:t>алатын</a:t>
            </a:r>
            <a:r>
              <a:rPr lang="ru-RU" sz="2200" dirty="0"/>
              <a:t> </a:t>
            </a:r>
            <a:r>
              <a:rPr lang="ru-RU" sz="2200" dirty="0" err="1"/>
              <a:t>жануарлардың</a:t>
            </a:r>
            <a:r>
              <a:rPr lang="ru-RU" sz="2200" dirty="0"/>
              <a:t> </a:t>
            </a:r>
            <a:r>
              <a:rPr lang="ru-RU" sz="2200" dirty="0" err="1"/>
              <a:t>шынайы</a:t>
            </a:r>
            <a:r>
              <a:rPr lang="ru-RU" sz="2200" dirty="0"/>
              <a:t> </a:t>
            </a:r>
            <a:r>
              <a:rPr lang="ru-RU" sz="2200" dirty="0" err="1"/>
              <a:t>суреттемесі</a:t>
            </a:r>
            <a:r>
              <a:rPr lang="ru-RU" sz="2200" dirty="0"/>
              <a:t>.</a:t>
            </a:r>
          </a:p>
          <a:p>
            <a:pPr indent="361950" algn="just"/>
            <a:r>
              <a:rPr lang="ru-RU" sz="2200" dirty="0" err="1"/>
              <a:t>Ендеше</a:t>
            </a:r>
            <a:r>
              <a:rPr lang="ru-RU" sz="2200" dirty="0"/>
              <a:t>, </a:t>
            </a:r>
            <a:r>
              <a:rPr lang="ru-RU" sz="2200" dirty="0" err="1"/>
              <a:t>ертеден</a:t>
            </a:r>
            <a:r>
              <a:rPr lang="ru-RU" sz="2200" dirty="0"/>
              <a:t> </a:t>
            </a:r>
            <a:r>
              <a:rPr lang="ru-RU" sz="2200" dirty="0" err="1"/>
              <a:t>келе</a:t>
            </a:r>
            <a:r>
              <a:rPr lang="ru-RU" sz="2200" dirty="0"/>
              <a:t> </a:t>
            </a:r>
            <a:r>
              <a:rPr lang="ru-RU" sz="2200" dirty="0" err="1"/>
              <a:t>жатқан</a:t>
            </a:r>
            <a:r>
              <a:rPr lang="ru-RU" sz="2200" dirty="0"/>
              <a:t> </a:t>
            </a:r>
            <a:r>
              <a:rPr lang="ru-RU" sz="2200" dirty="0" err="1"/>
              <a:t>туындыларға</a:t>
            </a:r>
            <a:r>
              <a:rPr lang="ru-RU" sz="2200" dirty="0"/>
              <a:t> </a:t>
            </a:r>
            <a:r>
              <a:rPr lang="ru-RU" sz="2200" dirty="0" err="1"/>
              <a:t>ілесе</a:t>
            </a:r>
            <a:r>
              <a:rPr lang="ru-RU" sz="2200" dirty="0"/>
              <a:t> </a:t>
            </a:r>
            <a:r>
              <a:rPr lang="ru-RU" sz="2200" dirty="0" err="1"/>
              <a:t>отырып</a:t>
            </a:r>
            <a:r>
              <a:rPr lang="ru-RU" sz="2200" dirty="0"/>
              <a:t>, </a:t>
            </a:r>
            <a:r>
              <a:rPr lang="ru-RU" sz="2200" dirty="0" err="1"/>
              <a:t>өмір</a:t>
            </a:r>
            <a:r>
              <a:rPr lang="ru-RU" sz="2200" dirty="0"/>
              <a:t> </a:t>
            </a:r>
            <a:r>
              <a:rPr lang="ru-RU" sz="2200" dirty="0" err="1"/>
              <a:t>шырағы</a:t>
            </a:r>
            <a:r>
              <a:rPr lang="ru-RU" sz="2200" dirty="0"/>
              <a:t> (факел)  </a:t>
            </a:r>
            <a:r>
              <a:rPr lang="ru-RU" sz="2200" dirty="0" err="1"/>
              <a:t>сәби</a:t>
            </a:r>
            <a:r>
              <a:rPr lang="ru-RU" sz="2200" dirty="0"/>
              <a:t> </a:t>
            </a:r>
            <a:r>
              <a:rPr lang="ru-RU" sz="2200" dirty="0" err="1"/>
              <a:t>тыныс</a:t>
            </a:r>
            <a:r>
              <a:rPr lang="ru-RU" sz="2200" dirty="0"/>
              <a:t> ала </a:t>
            </a:r>
            <a:r>
              <a:rPr lang="ru-RU" sz="2200" dirty="0" err="1"/>
              <a:t>бастаған</a:t>
            </a:r>
            <a:r>
              <a:rPr lang="ru-RU" sz="2200" dirty="0"/>
              <a:t> </a:t>
            </a:r>
            <a:r>
              <a:rPr lang="ru-RU" sz="2200" dirty="0" err="1"/>
              <a:t>сәтте</a:t>
            </a:r>
            <a:r>
              <a:rPr lang="ru-RU" sz="2200" dirty="0"/>
              <a:t> </a:t>
            </a:r>
            <a:r>
              <a:rPr lang="ru-RU" sz="2200" dirty="0" err="1"/>
              <a:t>тұтанады</a:t>
            </a:r>
            <a:r>
              <a:rPr lang="ru-RU" sz="2200" dirty="0"/>
              <a:t>, </a:t>
            </a:r>
            <a:r>
              <a:rPr lang="ru-RU" sz="2200" dirty="0" err="1"/>
              <a:t>өлгенше</a:t>
            </a:r>
            <a:r>
              <a:rPr lang="ru-RU" sz="2200" dirty="0"/>
              <a:t> </a:t>
            </a:r>
            <a:r>
              <a:rPr lang="ru-RU" sz="2200" dirty="0" err="1"/>
              <a:t>өшпейді</a:t>
            </a:r>
            <a:r>
              <a:rPr lang="ru-RU" sz="2200" dirty="0"/>
              <a:t> </a:t>
            </a:r>
            <a:r>
              <a:rPr lang="ru-RU" sz="2200" dirty="0" err="1"/>
              <a:t>деп</a:t>
            </a:r>
            <a:r>
              <a:rPr lang="ru-RU" sz="2200" dirty="0"/>
              <a:t> </a:t>
            </a:r>
            <a:r>
              <a:rPr lang="ru-RU" sz="2200" dirty="0" err="1"/>
              <a:t>философиялық</a:t>
            </a:r>
            <a:r>
              <a:rPr lang="ru-RU" sz="2200" dirty="0"/>
              <a:t> </a:t>
            </a:r>
            <a:r>
              <a:rPr lang="ru-RU" sz="2200" dirty="0" err="1"/>
              <a:t>ойға</a:t>
            </a:r>
            <a:r>
              <a:rPr lang="ru-RU" sz="2200" dirty="0"/>
              <a:t> да </a:t>
            </a:r>
            <a:r>
              <a:rPr lang="ru-RU" sz="2200" dirty="0" err="1"/>
              <a:t>келуге</a:t>
            </a:r>
            <a:r>
              <a:rPr lang="ru-RU" sz="2200" dirty="0"/>
              <a:t> </a:t>
            </a:r>
            <a:r>
              <a:rPr lang="ru-RU" sz="2200" dirty="0" err="1"/>
              <a:t>болады</a:t>
            </a:r>
            <a:r>
              <a:rPr lang="ru-RU" sz="2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69543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45056" y="248150"/>
            <a:ext cx="11404120" cy="61093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34988" algn="just"/>
            <a:r>
              <a:rPr lang="ru-RU" sz="2300" dirty="0"/>
              <a:t>ХХ </a:t>
            </a:r>
            <a:r>
              <a:rPr lang="ru-RU" sz="2300" dirty="0" err="1" smtClean="0"/>
              <a:t>ғасырда</a:t>
            </a:r>
            <a:r>
              <a:rPr lang="ru-RU" sz="2300" dirty="0" smtClean="0"/>
              <a:t> </a:t>
            </a:r>
            <a:r>
              <a:rPr lang="ru-RU" sz="2300" dirty="0" err="1"/>
              <a:t>адамзат</a:t>
            </a:r>
            <a:r>
              <a:rPr lang="ru-RU" sz="2300" dirty="0"/>
              <a:t> «</a:t>
            </a:r>
            <a:r>
              <a:rPr lang="ru-RU" sz="2300" dirty="0" err="1"/>
              <a:t>өмір</a:t>
            </a:r>
            <a:r>
              <a:rPr lang="ru-RU" sz="2300" dirty="0"/>
              <a:t> </a:t>
            </a:r>
            <a:r>
              <a:rPr lang="ru-RU" sz="2300" dirty="0" err="1"/>
              <a:t>алауының</a:t>
            </a:r>
            <a:r>
              <a:rPr lang="ru-RU" sz="2300" dirty="0"/>
              <a:t>» </a:t>
            </a:r>
            <a:r>
              <a:rPr lang="ru-RU" sz="2300" dirty="0" err="1"/>
              <a:t>химиялық</a:t>
            </a:r>
            <a:r>
              <a:rPr lang="ru-RU" sz="2300" dirty="0"/>
              <a:t> </a:t>
            </a:r>
            <a:r>
              <a:rPr lang="ru-RU" sz="2300" dirty="0" err="1"/>
              <a:t>процестерінің</a:t>
            </a:r>
            <a:r>
              <a:rPr lang="ru-RU" sz="2300" dirty="0"/>
              <a:t> </a:t>
            </a:r>
            <a:r>
              <a:rPr lang="ru-RU" sz="2300" dirty="0" err="1"/>
              <a:t>көпшілігін</a:t>
            </a:r>
            <a:r>
              <a:rPr lang="ru-RU" sz="2300" dirty="0"/>
              <a:t> </a:t>
            </a:r>
            <a:r>
              <a:rPr lang="ru-RU" sz="2300" dirty="0" err="1"/>
              <a:t>бастапқы</a:t>
            </a:r>
            <a:r>
              <a:rPr lang="ru-RU" sz="2300" dirty="0"/>
              <a:t> </a:t>
            </a:r>
            <a:r>
              <a:rPr lang="ru-RU" sz="2300" dirty="0" err="1"/>
              <a:t>түсінуге</a:t>
            </a:r>
            <a:r>
              <a:rPr lang="ru-RU" sz="2300" dirty="0"/>
              <a:t> </a:t>
            </a:r>
            <a:r>
              <a:rPr lang="ru-RU" sz="2300" dirty="0" err="1"/>
              <a:t>қол</a:t>
            </a:r>
            <a:r>
              <a:rPr lang="ru-RU" sz="2300" dirty="0"/>
              <a:t> </a:t>
            </a:r>
            <a:r>
              <a:rPr lang="ru-RU" sz="2300" dirty="0" err="1"/>
              <a:t>жеткізді</a:t>
            </a:r>
            <a:r>
              <a:rPr lang="ru-RU" sz="2300" dirty="0"/>
              <a:t>. </a:t>
            </a:r>
            <a:r>
              <a:rPr lang="ru-RU" sz="2300" b="1" dirty="0" err="1">
                <a:solidFill>
                  <a:srgbClr val="FF0000"/>
                </a:solidFill>
              </a:rPr>
              <a:t>Биологиялық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жүйелердегі</a:t>
            </a:r>
            <a:r>
              <a:rPr lang="ru-RU" sz="2300" b="1" dirty="0">
                <a:solidFill>
                  <a:srgbClr val="FF0000"/>
                </a:solidFill>
              </a:rPr>
              <a:t> энергия </a:t>
            </a:r>
            <a:r>
              <a:rPr lang="ru-RU" sz="2300" b="1" dirty="0" err="1">
                <a:solidFill>
                  <a:srgbClr val="FF0000"/>
                </a:solidFill>
              </a:rPr>
              <a:t>түрлендірулері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барлық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басқа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табиғи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процестерді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басқаратын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бірдей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физикалық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заңдарға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dirty="0" err="1"/>
              <a:t>бағынады</a:t>
            </a:r>
            <a:r>
              <a:rPr lang="ru-RU" sz="2300" dirty="0"/>
              <a:t>.</a:t>
            </a:r>
          </a:p>
          <a:p>
            <a:pPr indent="534988" algn="just"/>
            <a:r>
              <a:rPr lang="ru-RU" sz="2300" dirty="0" err="1"/>
              <a:t>Сондықтан</a:t>
            </a:r>
            <a:r>
              <a:rPr lang="ru-RU" sz="2300" dirty="0"/>
              <a:t> </a:t>
            </a:r>
            <a:r>
              <a:rPr lang="ru-RU" sz="2300" dirty="0" err="1"/>
              <a:t>студенттер</a:t>
            </a:r>
            <a:r>
              <a:rPr lang="ru-RU" sz="2300" dirty="0"/>
              <a:t> </a:t>
            </a:r>
            <a:r>
              <a:rPr lang="ru-RU" sz="2300" dirty="0" err="1"/>
              <a:t>үшін</a:t>
            </a:r>
            <a:r>
              <a:rPr lang="ru-RU" sz="2300" dirty="0"/>
              <a:t> </a:t>
            </a:r>
            <a:r>
              <a:rPr lang="ru-RU" sz="2300" dirty="0" err="1"/>
              <a:t>бұл</a:t>
            </a:r>
            <a:r>
              <a:rPr lang="ru-RU" sz="2300" dirty="0"/>
              <a:t> </a:t>
            </a:r>
            <a:r>
              <a:rPr lang="ru-RU" sz="2300" dirty="0" err="1"/>
              <a:t>заңдылықтарды</a:t>
            </a:r>
            <a:r>
              <a:rPr lang="ru-RU" sz="2300" dirty="0"/>
              <a:t>, </a:t>
            </a:r>
            <a:r>
              <a:rPr lang="ru-RU" sz="2300" dirty="0" err="1"/>
              <a:t>сондай-ақ</a:t>
            </a:r>
            <a:r>
              <a:rPr lang="ru-RU" sz="2300" dirty="0"/>
              <a:t> </a:t>
            </a:r>
            <a:r>
              <a:rPr lang="ru-RU" sz="2300" dirty="0" err="1"/>
              <a:t>бұл</a:t>
            </a:r>
            <a:r>
              <a:rPr lang="ru-RU" sz="2300" dirty="0"/>
              <a:t> </a:t>
            </a:r>
            <a:r>
              <a:rPr lang="ru-RU" sz="2300" dirty="0" err="1"/>
              <a:t>заңдардың</a:t>
            </a:r>
            <a:r>
              <a:rPr lang="ru-RU" sz="2300" dirty="0"/>
              <a:t> </a:t>
            </a:r>
            <a:r>
              <a:rPr lang="ru-RU" sz="2300" dirty="0" err="1"/>
              <a:t>биосферадағы</a:t>
            </a:r>
            <a:r>
              <a:rPr lang="ru-RU" sz="2300" dirty="0"/>
              <a:t> энергия </a:t>
            </a:r>
            <a:r>
              <a:rPr lang="ru-RU" sz="2300" dirty="0" err="1"/>
              <a:t>ағынына</a:t>
            </a:r>
            <a:r>
              <a:rPr lang="ru-RU" sz="2300" dirty="0"/>
              <a:t> </a:t>
            </a:r>
            <a:r>
              <a:rPr lang="ru-RU" sz="2300" dirty="0" err="1"/>
              <a:t>қалай</a:t>
            </a:r>
            <a:r>
              <a:rPr lang="ru-RU" sz="2300" dirty="0"/>
              <a:t> </a:t>
            </a:r>
            <a:r>
              <a:rPr lang="ru-RU" sz="2300" dirty="0" err="1"/>
              <a:t>қолданылатынын</a:t>
            </a:r>
            <a:r>
              <a:rPr lang="ru-RU" sz="2300" dirty="0"/>
              <a:t> </a:t>
            </a:r>
            <a:r>
              <a:rPr lang="ru-RU" sz="2300" dirty="0" err="1"/>
              <a:t>түсіну</a:t>
            </a:r>
            <a:r>
              <a:rPr lang="ru-RU" sz="2300" dirty="0"/>
              <a:t> </a:t>
            </a:r>
            <a:r>
              <a:rPr lang="ru-RU" sz="2300" dirty="0" err="1"/>
              <a:t>өте</a:t>
            </a:r>
            <a:r>
              <a:rPr lang="ru-RU" sz="2300" dirty="0"/>
              <a:t> </a:t>
            </a:r>
            <a:r>
              <a:rPr lang="ru-RU" sz="2300" dirty="0" err="1"/>
              <a:t>маңызды</a:t>
            </a:r>
            <a:r>
              <a:rPr lang="ru-RU" sz="2300" dirty="0"/>
              <a:t>. </a:t>
            </a:r>
            <a:r>
              <a:rPr lang="ru-RU" sz="2300" dirty="0" err="1"/>
              <a:t>Бұл</a:t>
            </a:r>
            <a:r>
              <a:rPr lang="ru-RU" sz="2300" dirty="0"/>
              <a:t> </a:t>
            </a:r>
            <a:r>
              <a:rPr lang="ru-RU" sz="2300" dirty="0" err="1"/>
              <a:t>тарауда</a:t>
            </a:r>
            <a:r>
              <a:rPr lang="ru-RU" sz="2300" dirty="0"/>
              <a:t>  </a:t>
            </a:r>
            <a:r>
              <a:rPr lang="ru-RU" sz="2300" dirty="0" err="1"/>
              <a:t>алдымен</a:t>
            </a:r>
            <a:r>
              <a:rPr lang="ru-RU" sz="2300" dirty="0"/>
              <a:t> </a:t>
            </a:r>
            <a:r>
              <a:rPr lang="ru-RU" sz="2300" b="1" dirty="0">
                <a:solidFill>
                  <a:srgbClr val="FF0000"/>
                </a:solidFill>
              </a:rPr>
              <a:t>термодинамика </a:t>
            </a:r>
            <a:r>
              <a:rPr lang="ru-RU" sz="2300" b="1" dirty="0" err="1">
                <a:solidFill>
                  <a:srgbClr val="FF0000"/>
                </a:solidFill>
              </a:rPr>
              <a:t>заңдарын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және</a:t>
            </a:r>
            <a:r>
              <a:rPr lang="ru-RU" sz="2300" b="1" dirty="0">
                <a:solidFill>
                  <a:srgbClr val="FF0000"/>
                </a:solidFill>
              </a:rPr>
              <a:t> бос энергия, энтальпия </a:t>
            </a:r>
            <a:r>
              <a:rPr lang="ru-RU" sz="2300" b="1" dirty="0" err="1">
                <a:solidFill>
                  <a:srgbClr val="FF0000"/>
                </a:solidFill>
              </a:rPr>
              <a:t>және</a:t>
            </a:r>
            <a:r>
              <a:rPr lang="ru-RU" sz="2300" b="1" dirty="0">
                <a:solidFill>
                  <a:srgbClr val="FF0000"/>
                </a:solidFill>
              </a:rPr>
              <a:t> энтропия </a:t>
            </a:r>
            <a:r>
              <a:rPr lang="ru-RU" sz="2300" dirty="0" err="1"/>
              <a:t>арасындағы</a:t>
            </a:r>
            <a:r>
              <a:rPr lang="ru-RU" sz="2300" dirty="0"/>
              <a:t> </a:t>
            </a:r>
            <a:r>
              <a:rPr lang="ru-RU" sz="2300" dirty="0" err="1"/>
              <a:t>сандық</a:t>
            </a:r>
            <a:r>
              <a:rPr lang="ru-RU" sz="2300" dirty="0"/>
              <a:t> </a:t>
            </a:r>
            <a:r>
              <a:rPr lang="ru-RU" sz="2300" dirty="0" err="1"/>
              <a:t>байланыстар</a:t>
            </a:r>
            <a:r>
              <a:rPr lang="ru-RU" sz="2300" dirty="0"/>
              <a:t> </a:t>
            </a:r>
            <a:r>
              <a:rPr lang="ru-RU" sz="2300" dirty="0" err="1"/>
              <a:t>қарастырылады</a:t>
            </a:r>
            <a:r>
              <a:rPr lang="ru-RU" sz="2300" dirty="0"/>
              <a:t>.</a:t>
            </a:r>
          </a:p>
          <a:p>
            <a:pPr indent="534988" algn="just"/>
            <a:r>
              <a:rPr lang="ru-RU" sz="2300" dirty="0" err="1"/>
              <a:t>Әрі</a:t>
            </a:r>
            <a:r>
              <a:rPr lang="ru-RU" sz="2300" dirty="0"/>
              <a:t> </a:t>
            </a:r>
            <a:r>
              <a:rPr lang="ru-RU" sz="2300" dirty="0" err="1"/>
              <a:t>қарай</a:t>
            </a:r>
            <a:r>
              <a:rPr lang="ru-RU" sz="2300" dirty="0"/>
              <a:t>, </a:t>
            </a:r>
            <a:r>
              <a:rPr lang="ru-RU" sz="2300" dirty="0" err="1"/>
              <a:t>тірі</a:t>
            </a:r>
            <a:r>
              <a:rPr lang="ru-RU" sz="2300" dirty="0"/>
              <a:t> </a:t>
            </a:r>
            <a:r>
              <a:rPr lang="ru-RU" sz="2300" dirty="0" err="1"/>
              <a:t>жасушаларда</a:t>
            </a:r>
            <a:r>
              <a:rPr lang="ru-RU" sz="2300" dirty="0"/>
              <a:t> </a:t>
            </a:r>
            <a:r>
              <a:rPr lang="ru-RU" sz="2300" dirty="0" err="1"/>
              <a:t>болатын</a:t>
            </a:r>
            <a:r>
              <a:rPr lang="ru-RU" sz="2300" dirty="0"/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негізгі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биохимиялық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реакциялардың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түрлері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dirty="0" err="1"/>
              <a:t>қарастырылады</a:t>
            </a:r>
            <a:r>
              <a:rPr lang="ru-RU" sz="2300" dirty="0"/>
              <a:t>, </a:t>
            </a:r>
            <a:r>
              <a:rPr lang="ru-RU" sz="2300" dirty="0" err="1"/>
              <a:t>олар</a:t>
            </a:r>
            <a:r>
              <a:rPr lang="ru-RU" sz="2300" dirty="0"/>
              <a:t> </a:t>
            </a:r>
            <a:r>
              <a:rPr lang="ru-RU" sz="2300" dirty="0" err="1"/>
              <a:t>қоршаған</a:t>
            </a:r>
            <a:r>
              <a:rPr lang="ru-RU" sz="2300" dirty="0"/>
              <a:t> </a:t>
            </a:r>
            <a:r>
              <a:rPr lang="ru-RU" sz="2300" dirty="0" err="1"/>
              <a:t>ортадан</a:t>
            </a:r>
            <a:r>
              <a:rPr lang="ru-RU" sz="2300" dirty="0"/>
              <a:t> организм </a:t>
            </a:r>
            <a:r>
              <a:rPr lang="ru-RU" sz="2300" dirty="0" err="1"/>
              <a:t>қабылдаған</a:t>
            </a:r>
            <a:r>
              <a:rPr lang="ru-RU" sz="2300" dirty="0"/>
              <a:t> </a:t>
            </a:r>
            <a:r>
              <a:rPr lang="ru-RU" sz="2300" dirty="0" err="1"/>
              <a:t>энергияны</a:t>
            </a:r>
            <a:r>
              <a:rPr lang="ru-RU" sz="2300" dirty="0"/>
              <a:t> </a:t>
            </a:r>
            <a:r>
              <a:rPr lang="ru-RU" sz="2300" dirty="0" err="1"/>
              <a:t>пайдалану</a:t>
            </a:r>
            <a:r>
              <a:rPr lang="ru-RU" sz="2300" dirty="0"/>
              <a:t>, </a:t>
            </a:r>
            <a:r>
              <a:rPr lang="ru-RU" sz="2300" dirty="0" err="1"/>
              <a:t>сақтау</a:t>
            </a:r>
            <a:r>
              <a:rPr lang="ru-RU" sz="2300" dirty="0"/>
              <a:t>, беру </a:t>
            </a:r>
            <a:r>
              <a:rPr lang="ru-RU" sz="2300" dirty="0" err="1"/>
              <a:t>және</a:t>
            </a:r>
            <a:r>
              <a:rPr lang="ru-RU" sz="2300" dirty="0"/>
              <a:t> </a:t>
            </a:r>
            <a:r>
              <a:rPr lang="ru-RU" sz="2300" dirty="0" err="1"/>
              <a:t>шығару</a:t>
            </a:r>
            <a:r>
              <a:rPr lang="ru-RU" sz="2300" dirty="0"/>
              <a:t> </a:t>
            </a:r>
            <a:r>
              <a:rPr lang="ru-RU" sz="2300" dirty="0" err="1"/>
              <a:t>үшін</a:t>
            </a:r>
            <a:r>
              <a:rPr lang="ru-RU" sz="2300" dirty="0"/>
              <a:t> </a:t>
            </a:r>
            <a:r>
              <a:rPr lang="ru-RU" sz="2300" dirty="0" err="1"/>
              <a:t>қажет</a:t>
            </a:r>
            <a:r>
              <a:rPr lang="ru-RU" sz="2300" dirty="0"/>
              <a:t>.</a:t>
            </a:r>
          </a:p>
          <a:p>
            <a:pPr indent="534988" algn="just"/>
            <a:r>
              <a:rPr lang="ru-RU" sz="2300" dirty="0" err="1"/>
              <a:t>Содан</a:t>
            </a:r>
            <a:r>
              <a:rPr lang="ru-RU" sz="2300" dirty="0"/>
              <a:t> </a:t>
            </a:r>
            <a:r>
              <a:rPr lang="ru-RU" sz="2300" dirty="0" err="1"/>
              <a:t>кейін</a:t>
            </a:r>
            <a:r>
              <a:rPr lang="ru-RU" sz="2300" dirty="0"/>
              <a:t> </a:t>
            </a:r>
            <a:r>
              <a:rPr lang="ru-RU" sz="2300" b="1" dirty="0">
                <a:solidFill>
                  <a:srgbClr val="FF0000"/>
                </a:solidFill>
              </a:rPr>
              <a:t>энергия </a:t>
            </a:r>
            <a:r>
              <a:rPr lang="ru-RU" sz="2300" b="1" dirty="0" err="1">
                <a:solidFill>
                  <a:srgbClr val="FF0000"/>
                </a:solidFill>
              </a:rPr>
              <a:t>алмасуының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биологиялық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процестерінде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ерекше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рөл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атқаратын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реакцияларға</a:t>
            </a:r>
            <a:r>
              <a:rPr lang="ru-RU" sz="2300" dirty="0"/>
              <a:t>, </a:t>
            </a:r>
            <a:r>
              <a:rPr lang="ru-RU" sz="2300" dirty="0" err="1"/>
              <a:t>атап</a:t>
            </a:r>
            <a:r>
              <a:rPr lang="ru-RU" sz="2300" dirty="0"/>
              <a:t> </a:t>
            </a:r>
            <a:r>
              <a:rPr lang="ru-RU" sz="2300" dirty="0" err="1"/>
              <a:t>айтқанда</a:t>
            </a:r>
            <a:r>
              <a:rPr lang="ru-RU" sz="2300" dirty="0"/>
              <a:t> </a:t>
            </a:r>
            <a:r>
              <a:rPr lang="ru-RU" sz="2300" b="1" dirty="0"/>
              <a:t>АТФ </a:t>
            </a:r>
            <a:r>
              <a:rPr lang="ru-RU" sz="2300" b="1" dirty="0" err="1"/>
              <a:t>қатысатын</a:t>
            </a:r>
            <a:r>
              <a:rPr lang="ru-RU" sz="2300" b="1" dirty="0"/>
              <a:t> </a:t>
            </a:r>
            <a:r>
              <a:rPr lang="ru-RU" sz="2300" b="1" dirty="0" err="1"/>
              <a:t>реакцияларға</a:t>
            </a:r>
            <a:r>
              <a:rPr lang="ru-RU" sz="2300" b="1" dirty="0"/>
              <a:t> </a:t>
            </a:r>
            <a:r>
              <a:rPr lang="ru-RU" sz="2300" dirty="0" err="1"/>
              <a:t>толығырақ</a:t>
            </a:r>
            <a:r>
              <a:rPr lang="ru-RU" sz="2300" dirty="0"/>
              <a:t> </a:t>
            </a:r>
            <a:r>
              <a:rPr lang="ru-RU" sz="2300" dirty="0" err="1"/>
              <a:t>тоқталамыз</a:t>
            </a:r>
            <a:r>
              <a:rPr lang="ru-RU" sz="2300" dirty="0"/>
              <a:t>.</a:t>
            </a:r>
          </a:p>
          <a:p>
            <a:pPr indent="534988" algn="just"/>
            <a:r>
              <a:rPr lang="ru-RU" sz="2300" dirty="0" err="1"/>
              <a:t>Соңында</a:t>
            </a:r>
            <a:r>
              <a:rPr lang="ru-RU" sz="2300" dirty="0"/>
              <a:t>, </a:t>
            </a:r>
            <a:r>
              <a:rPr lang="ru-RU" sz="2300" b="1" dirty="0" err="1">
                <a:solidFill>
                  <a:srgbClr val="FF0000"/>
                </a:solidFill>
              </a:rPr>
              <a:t>тірі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жасушалардағы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маңызды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тотығу-тотықсыздану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реакциялары</a:t>
            </a:r>
            <a:r>
              <a:rPr lang="ru-RU" sz="2300" b="1" dirty="0">
                <a:solidFill>
                  <a:srgbClr val="FF0000"/>
                </a:solidFill>
              </a:rPr>
              <a:t>, </a:t>
            </a:r>
            <a:r>
              <a:rPr lang="ru-RU" sz="2300" b="1" dirty="0" err="1">
                <a:solidFill>
                  <a:srgbClr val="FF0000"/>
                </a:solidFill>
              </a:rPr>
              <a:t>биологиялық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жүйелердегі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электрондарды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тасымалдаудың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энергетикалық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заңдылықтары</a:t>
            </a:r>
            <a:r>
              <a:rPr lang="ru-RU" sz="2300" dirty="0"/>
              <a:t>, </a:t>
            </a:r>
            <a:r>
              <a:rPr lang="ru-RU" sz="2300" dirty="0" err="1"/>
              <a:t>сондай-ақ</a:t>
            </a:r>
            <a:r>
              <a:rPr lang="ru-RU" sz="2300" dirty="0"/>
              <a:t> </a:t>
            </a:r>
            <a:r>
              <a:rPr lang="ru-RU" sz="2300" b="1" dirty="0">
                <a:solidFill>
                  <a:srgbClr val="FF0000"/>
                </a:solidFill>
              </a:rPr>
              <a:t>осы </a:t>
            </a:r>
            <a:r>
              <a:rPr lang="ru-RU" sz="2300" b="1" dirty="0" err="1">
                <a:solidFill>
                  <a:srgbClr val="FF0000"/>
                </a:solidFill>
              </a:rPr>
              <a:t>процестерде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көбінесе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кофакторлар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ретінде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жұмыс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істейтін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электронды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тасымалдаушылар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dirty="0" err="1"/>
              <a:t>қарастырылады</a:t>
            </a:r>
            <a:r>
              <a:rPr lang="ru-RU" sz="23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276681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2438" y="351147"/>
            <a:ext cx="11332234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34988" algn="ctr"/>
            <a:r>
              <a:rPr lang="ru-RU" sz="2200" b="1" dirty="0"/>
              <a:t>Биоэнергетика </a:t>
            </a:r>
            <a:r>
              <a:rPr lang="ru-RU" sz="2200" b="1" dirty="0" err="1"/>
              <a:t>және</a:t>
            </a:r>
            <a:r>
              <a:rPr lang="ru-RU" sz="2200" b="1" dirty="0"/>
              <a:t> термодинамика</a:t>
            </a:r>
          </a:p>
          <a:p>
            <a:pPr indent="534988" algn="just"/>
            <a:r>
              <a:rPr lang="ru-RU" sz="2200" b="1" dirty="0" smtClean="0"/>
              <a:t>Биоэнергетика</a:t>
            </a:r>
            <a:r>
              <a:rPr lang="ru-RU" sz="2200" dirty="0" smtClean="0"/>
              <a:t> </a:t>
            </a:r>
            <a:r>
              <a:rPr lang="ru-RU" sz="2200" dirty="0" err="1"/>
              <a:t>тірі</a:t>
            </a:r>
            <a:r>
              <a:rPr lang="ru-RU" sz="2200" dirty="0"/>
              <a:t> </a:t>
            </a:r>
            <a:r>
              <a:rPr lang="ru-RU" sz="2200" dirty="0" err="1"/>
              <a:t>жасушаларда</a:t>
            </a:r>
            <a:r>
              <a:rPr lang="ru-RU" sz="2200" dirty="0"/>
              <a:t> </a:t>
            </a:r>
            <a:r>
              <a:rPr lang="ru-RU" sz="2200" dirty="0" err="1"/>
              <a:t>болатын</a:t>
            </a:r>
            <a:r>
              <a:rPr lang="ru-RU" sz="2200" dirty="0"/>
              <a:t> </a:t>
            </a:r>
            <a:r>
              <a:rPr lang="ru-RU" sz="2200" b="1" dirty="0" err="1">
                <a:solidFill>
                  <a:srgbClr val="FF0000"/>
                </a:solidFill>
              </a:rPr>
              <a:t>энергияның</a:t>
            </a:r>
            <a:r>
              <a:rPr lang="ru-RU" sz="2200" b="1" dirty="0">
                <a:solidFill>
                  <a:srgbClr val="FF0000"/>
                </a:solidFill>
              </a:rPr>
              <a:t> </a:t>
            </a:r>
            <a:r>
              <a:rPr lang="ru-RU" sz="2200" b="1" dirty="0" err="1">
                <a:solidFill>
                  <a:srgbClr val="FF0000"/>
                </a:solidFill>
              </a:rPr>
              <a:t>бір</a:t>
            </a:r>
            <a:r>
              <a:rPr lang="ru-RU" sz="2200" b="1" dirty="0">
                <a:solidFill>
                  <a:srgbClr val="FF0000"/>
                </a:solidFill>
              </a:rPr>
              <a:t> </a:t>
            </a:r>
            <a:r>
              <a:rPr lang="ru-RU" sz="2200" b="1" dirty="0" err="1">
                <a:solidFill>
                  <a:srgbClr val="FF0000"/>
                </a:solidFill>
              </a:rPr>
              <a:t>түрден</a:t>
            </a:r>
            <a:r>
              <a:rPr lang="ru-RU" sz="2200" b="1" dirty="0">
                <a:solidFill>
                  <a:srgbClr val="FF0000"/>
                </a:solidFill>
              </a:rPr>
              <a:t> </a:t>
            </a:r>
            <a:r>
              <a:rPr lang="ru-RU" sz="2200" b="1" dirty="0" err="1">
                <a:solidFill>
                  <a:srgbClr val="FF0000"/>
                </a:solidFill>
              </a:rPr>
              <a:t>екінші</a:t>
            </a:r>
            <a:r>
              <a:rPr lang="ru-RU" sz="2200" b="1" dirty="0">
                <a:solidFill>
                  <a:srgbClr val="FF0000"/>
                </a:solidFill>
              </a:rPr>
              <a:t> </a:t>
            </a:r>
            <a:r>
              <a:rPr lang="ru-RU" sz="2200" b="1" dirty="0" err="1">
                <a:solidFill>
                  <a:srgbClr val="FF0000"/>
                </a:solidFill>
              </a:rPr>
              <a:t>түрге</a:t>
            </a:r>
            <a:r>
              <a:rPr lang="ru-RU" sz="2200" b="1" dirty="0">
                <a:solidFill>
                  <a:srgbClr val="FF0000"/>
                </a:solidFill>
              </a:rPr>
              <a:t> </a:t>
            </a:r>
            <a:r>
              <a:rPr lang="ru-RU" sz="2200" b="1" dirty="0" err="1">
                <a:solidFill>
                  <a:srgbClr val="FF0000"/>
                </a:solidFill>
              </a:rPr>
              <a:t>айналуының</a:t>
            </a:r>
            <a:r>
              <a:rPr lang="ru-RU" sz="2200" b="1" dirty="0">
                <a:solidFill>
                  <a:srgbClr val="FF0000"/>
                </a:solidFill>
              </a:rPr>
              <a:t> </a:t>
            </a:r>
            <a:r>
              <a:rPr lang="ru-RU" sz="2200" b="1" dirty="0" err="1">
                <a:solidFill>
                  <a:srgbClr val="FF0000"/>
                </a:solidFill>
              </a:rPr>
              <a:t>сандық</a:t>
            </a:r>
            <a:r>
              <a:rPr lang="ru-RU" sz="2200" b="1" dirty="0">
                <a:solidFill>
                  <a:srgbClr val="FF0000"/>
                </a:solidFill>
              </a:rPr>
              <a:t> </a:t>
            </a:r>
            <a:r>
              <a:rPr lang="ru-RU" sz="2200" b="1" dirty="0" err="1">
                <a:solidFill>
                  <a:srgbClr val="FF0000"/>
                </a:solidFill>
              </a:rPr>
              <a:t>аспектілерін</a:t>
            </a:r>
            <a:r>
              <a:rPr lang="ru-RU" sz="2200" dirty="0"/>
              <a:t>, </a:t>
            </a:r>
            <a:r>
              <a:rPr lang="ru-RU" sz="2200" dirty="0" err="1"/>
              <a:t>сондай-ақ</a:t>
            </a:r>
            <a:r>
              <a:rPr lang="ru-RU" sz="2200" dirty="0"/>
              <a:t> </a:t>
            </a:r>
            <a:r>
              <a:rPr lang="ru-RU" sz="2200" b="1" dirty="0">
                <a:solidFill>
                  <a:srgbClr val="FF0000"/>
                </a:solidFill>
              </a:rPr>
              <a:t>осы </a:t>
            </a:r>
            <a:r>
              <a:rPr lang="ru-RU" sz="2200" b="1" dirty="0" err="1">
                <a:solidFill>
                  <a:srgbClr val="FF0000"/>
                </a:solidFill>
              </a:rPr>
              <a:t>түрленулердің</a:t>
            </a:r>
            <a:r>
              <a:rPr lang="ru-RU" sz="2200" b="1" dirty="0">
                <a:solidFill>
                  <a:srgbClr val="FF0000"/>
                </a:solidFill>
              </a:rPr>
              <a:t> </a:t>
            </a:r>
            <a:r>
              <a:rPr lang="ru-RU" sz="2200" b="1" dirty="0" err="1">
                <a:solidFill>
                  <a:srgbClr val="FF0000"/>
                </a:solidFill>
              </a:rPr>
              <a:t>негізінде</a:t>
            </a:r>
            <a:r>
              <a:rPr lang="ru-RU" sz="2200" b="1" dirty="0">
                <a:solidFill>
                  <a:srgbClr val="FF0000"/>
                </a:solidFill>
              </a:rPr>
              <a:t> </a:t>
            </a:r>
            <a:r>
              <a:rPr lang="ru-RU" sz="2200" b="1" dirty="0" err="1">
                <a:solidFill>
                  <a:srgbClr val="FF0000"/>
                </a:solidFill>
              </a:rPr>
              <a:t>жатқан</a:t>
            </a:r>
            <a:r>
              <a:rPr lang="ru-RU" sz="2200" b="1" dirty="0">
                <a:solidFill>
                  <a:srgbClr val="FF0000"/>
                </a:solidFill>
              </a:rPr>
              <a:t> </a:t>
            </a:r>
            <a:r>
              <a:rPr lang="ru-RU" sz="2200" b="1" dirty="0" err="1">
                <a:solidFill>
                  <a:srgbClr val="FF0000"/>
                </a:solidFill>
              </a:rPr>
              <a:t>химиялық</a:t>
            </a:r>
            <a:r>
              <a:rPr lang="ru-RU" sz="2200" b="1" dirty="0">
                <a:solidFill>
                  <a:srgbClr val="FF0000"/>
                </a:solidFill>
              </a:rPr>
              <a:t> </a:t>
            </a:r>
            <a:r>
              <a:rPr lang="ru-RU" sz="2200" b="1" dirty="0" err="1">
                <a:solidFill>
                  <a:srgbClr val="FF0000"/>
                </a:solidFill>
              </a:rPr>
              <a:t>процестерді</a:t>
            </a:r>
            <a:r>
              <a:rPr lang="ru-RU" sz="2200" dirty="0"/>
              <a:t> </a:t>
            </a:r>
            <a:r>
              <a:rPr lang="ru-RU" sz="2200" dirty="0" err="1"/>
              <a:t>зерттейді</a:t>
            </a:r>
            <a:r>
              <a:rPr lang="ru-RU" sz="2200" dirty="0"/>
              <a:t>. Термодинамика </a:t>
            </a:r>
            <a:r>
              <a:rPr lang="ru-RU" sz="2200" dirty="0" err="1"/>
              <a:t>заңдарын</a:t>
            </a:r>
            <a:r>
              <a:rPr lang="ru-RU" sz="2200" dirty="0"/>
              <a:t> </a:t>
            </a:r>
            <a:r>
              <a:rPr lang="ru-RU" sz="2200" dirty="0" err="1"/>
              <a:t>бұл</a:t>
            </a:r>
            <a:r>
              <a:rPr lang="ru-RU" sz="2200" dirty="0"/>
              <a:t> </a:t>
            </a:r>
            <a:r>
              <a:rPr lang="ru-RU" sz="2200" dirty="0" err="1"/>
              <a:t>жерде</a:t>
            </a:r>
            <a:r>
              <a:rPr lang="ru-RU" sz="2200" dirty="0"/>
              <a:t> </a:t>
            </a:r>
            <a:r>
              <a:rPr lang="ru-RU" sz="2200" dirty="0" err="1"/>
              <a:t>кейбір</a:t>
            </a:r>
            <a:r>
              <a:rPr lang="ru-RU" sz="2200" dirty="0"/>
              <a:t> </a:t>
            </a:r>
            <a:r>
              <a:rPr lang="ru-RU" sz="2200" dirty="0" err="1"/>
              <a:t>сандық</a:t>
            </a:r>
            <a:r>
              <a:rPr lang="ru-RU" sz="2200" dirty="0"/>
              <a:t> </a:t>
            </a:r>
            <a:r>
              <a:rPr lang="ru-RU" sz="2200" dirty="0" err="1"/>
              <a:t>аспектілерін</a:t>
            </a:r>
            <a:r>
              <a:rPr lang="ru-RU" sz="2200" dirty="0"/>
              <a:t> </a:t>
            </a:r>
            <a:r>
              <a:rPr lang="ru-RU" sz="2200" dirty="0" err="1"/>
              <a:t>жалпы</a:t>
            </a:r>
            <a:r>
              <a:rPr lang="ru-RU" sz="2200" dirty="0"/>
              <a:t> </a:t>
            </a:r>
            <a:r>
              <a:rPr lang="ru-RU" sz="2200" dirty="0" err="1"/>
              <a:t>түрде</a:t>
            </a:r>
            <a:r>
              <a:rPr lang="ru-RU" sz="2200" dirty="0"/>
              <a:t> </a:t>
            </a:r>
            <a:r>
              <a:rPr lang="ru-RU" sz="2200" dirty="0" err="1"/>
              <a:t>еске</a:t>
            </a:r>
            <a:r>
              <a:rPr lang="ru-RU" sz="2200" dirty="0"/>
              <a:t> </a:t>
            </a:r>
            <a:r>
              <a:rPr lang="ru-RU" sz="2200" dirty="0" err="1"/>
              <a:t>түсіруге</a:t>
            </a:r>
            <a:r>
              <a:rPr lang="ru-RU" sz="2200" dirty="0"/>
              <a:t> </a:t>
            </a:r>
            <a:r>
              <a:rPr lang="ru-RU" sz="2200" dirty="0" err="1"/>
              <a:t>өте</a:t>
            </a:r>
            <a:r>
              <a:rPr lang="ru-RU" sz="2200" dirty="0"/>
              <a:t> </a:t>
            </a:r>
            <a:r>
              <a:rPr lang="ru-RU" sz="2200" dirty="0" err="1"/>
              <a:t>пайдалы</a:t>
            </a:r>
            <a:r>
              <a:rPr lang="ru-RU" sz="2200" dirty="0"/>
              <a:t> </a:t>
            </a:r>
            <a:r>
              <a:rPr lang="ru-RU" sz="2200" dirty="0" err="1"/>
              <a:t>болады</a:t>
            </a:r>
            <a:r>
              <a:rPr lang="ru-RU" sz="2200" dirty="0" smtClean="0"/>
              <a:t>.</a:t>
            </a:r>
          </a:p>
          <a:p>
            <a:pPr indent="534988" algn="just"/>
            <a:endParaRPr lang="ru-RU" sz="2200" dirty="0" smtClean="0"/>
          </a:p>
          <a:p>
            <a:pPr indent="534988" algn="just"/>
            <a:r>
              <a:rPr lang="ru-RU" sz="2200" b="1" dirty="0" err="1" smtClean="0">
                <a:solidFill>
                  <a:srgbClr val="FF0000"/>
                </a:solidFill>
              </a:rPr>
              <a:t>Биологиялық</a:t>
            </a:r>
            <a:r>
              <a:rPr lang="ru-RU" sz="2200" b="1" dirty="0" smtClean="0">
                <a:solidFill>
                  <a:srgbClr val="FF0000"/>
                </a:solidFill>
              </a:rPr>
              <a:t> </a:t>
            </a:r>
            <a:r>
              <a:rPr lang="ru-RU" sz="2200" b="1" dirty="0" err="1">
                <a:solidFill>
                  <a:srgbClr val="FF0000"/>
                </a:solidFill>
              </a:rPr>
              <a:t>жүйелердегі</a:t>
            </a:r>
            <a:r>
              <a:rPr lang="ru-RU" sz="2200" b="1" dirty="0">
                <a:solidFill>
                  <a:srgbClr val="FF0000"/>
                </a:solidFill>
              </a:rPr>
              <a:t> энергия </a:t>
            </a:r>
            <a:r>
              <a:rPr lang="ru-RU" sz="2200" b="1" dirty="0" err="1">
                <a:solidFill>
                  <a:srgbClr val="FF0000"/>
                </a:solidFill>
              </a:rPr>
              <a:t>түрлендірулері</a:t>
            </a:r>
            <a:r>
              <a:rPr lang="ru-RU" sz="2200" b="1" dirty="0">
                <a:solidFill>
                  <a:srgbClr val="FF0000"/>
                </a:solidFill>
              </a:rPr>
              <a:t> термодинамика </a:t>
            </a:r>
            <a:r>
              <a:rPr lang="ru-RU" sz="2200" b="1" dirty="0" err="1">
                <a:solidFill>
                  <a:srgbClr val="FF0000"/>
                </a:solidFill>
              </a:rPr>
              <a:t>заңдарына</a:t>
            </a:r>
            <a:r>
              <a:rPr lang="ru-RU" sz="2200" b="1" dirty="0">
                <a:solidFill>
                  <a:srgbClr val="FF0000"/>
                </a:solidFill>
              </a:rPr>
              <a:t> </a:t>
            </a:r>
            <a:r>
              <a:rPr lang="ru-RU" sz="2200" b="1" dirty="0" err="1">
                <a:solidFill>
                  <a:srgbClr val="FF0000"/>
                </a:solidFill>
              </a:rPr>
              <a:t>бағынады</a:t>
            </a:r>
            <a:endParaRPr lang="ru-RU" sz="2200" b="1" dirty="0">
              <a:solidFill>
                <a:srgbClr val="FF0000"/>
              </a:solidFill>
            </a:endParaRPr>
          </a:p>
          <a:p>
            <a:pPr indent="534988" algn="just"/>
            <a:r>
              <a:rPr lang="ru-RU" sz="2200" dirty="0" err="1"/>
              <a:t>Физиктер</a:t>
            </a:r>
            <a:r>
              <a:rPr lang="ru-RU" sz="2200" dirty="0"/>
              <a:t> мен </a:t>
            </a:r>
            <a:r>
              <a:rPr lang="ru-RU" sz="2200" dirty="0" err="1"/>
              <a:t>химиктер</a:t>
            </a:r>
            <a:r>
              <a:rPr lang="ru-RU" sz="2200" dirty="0"/>
              <a:t> </a:t>
            </a:r>
            <a:r>
              <a:rPr lang="ru-RU" sz="2200" dirty="0" err="1"/>
              <a:t>жүргізген</a:t>
            </a:r>
            <a:r>
              <a:rPr lang="ru-RU" sz="2200" dirty="0"/>
              <a:t> </a:t>
            </a:r>
            <a:r>
              <a:rPr lang="ru-RU" sz="2200" dirty="0" err="1"/>
              <a:t>энергияның</a:t>
            </a:r>
            <a:r>
              <a:rPr lang="ru-RU" sz="2200" dirty="0"/>
              <a:t> </a:t>
            </a:r>
            <a:r>
              <a:rPr lang="ru-RU" sz="2200" dirty="0" err="1"/>
              <a:t>әртүрлі</a:t>
            </a:r>
            <a:r>
              <a:rPr lang="ru-RU" sz="2200" dirty="0"/>
              <a:t> </a:t>
            </a:r>
            <a:r>
              <a:rPr lang="ru-RU" sz="2200" dirty="0" err="1"/>
              <a:t>формаларының</a:t>
            </a:r>
            <a:r>
              <a:rPr lang="ru-RU" sz="2200" dirty="0"/>
              <a:t> </a:t>
            </a:r>
            <a:r>
              <a:rPr lang="ru-RU" sz="2200" dirty="0" err="1"/>
              <a:t>өзара</a:t>
            </a:r>
            <a:r>
              <a:rPr lang="ru-RU" sz="2200" dirty="0"/>
              <a:t> </a:t>
            </a:r>
            <a:r>
              <a:rPr lang="ru-RU" sz="2200" dirty="0" err="1" smtClean="0"/>
              <a:t>түрлендіруі</a:t>
            </a:r>
            <a:r>
              <a:rPr lang="ru-RU" sz="2200" dirty="0" smtClean="0"/>
              <a:t> </a:t>
            </a:r>
            <a:r>
              <a:rPr lang="ru-RU" sz="2200" dirty="0" err="1" smtClean="0"/>
              <a:t>бойынша</a:t>
            </a:r>
            <a:r>
              <a:rPr lang="ru-RU" sz="2200" dirty="0" smtClean="0"/>
              <a:t> </a:t>
            </a:r>
            <a:r>
              <a:rPr lang="ru-RU" sz="2200" dirty="0" err="1"/>
              <a:t>көптеген</a:t>
            </a:r>
            <a:r>
              <a:rPr lang="ru-RU" sz="2200" dirty="0"/>
              <a:t> </a:t>
            </a:r>
            <a:r>
              <a:rPr lang="ru-RU" sz="2200" dirty="0" err="1"/>
              <a:t>сандық</a:t>
            </a:r>
            <a:r>
              <a:rPr lang="ru-RU" sz="2200" dirty="0"/>
              <a:t> </a:t>
            </a:r>
            <a:r>
              <a:rPr lang="ru-RU" sz="2200" dirty="0" err="1" smtClean="0"/>
              <a:t>зерттеулерінен</a:t>
            </a:r>
            <a:r>
              <a:rPr lang="ru-RU" sz="2200" dirty="0" smtClean="0"/>
              <a:t> </a:t>
            </a:r>
            <a:r>
              <a:rPr lang="ru-RU" sz="2200" dirty="0"/>
              <a:t>19 </a:t>
            </a:r>
            <a:r>
              <a:rPr lang="ru-RU" sz="2200" dirty="0" err="1"/>
              <a:t>ғасырда</a:t>
            </a:r>
            <a:r>
              <a:rPr lang="ru-RU" sz="2200" dirty="0"/>
              <a:t> </a:t>
            </a:r>
            <a:r>
              <a:rPr lang="ru-RU" sz="2200" b="1" dirty="0" err="1"/>
              <a:t>термодинамиканың</a:t>
            </a:r>
            <a:r>
              <a:rPr lang="ru-RU" sz="2200" b="1" dirty="0"/>
              <a:t> </a:t>
            </a:r>
            <a:r>
              <a:rPr lang="ru-RU" sz="2200" b="1" dirty="0" err="1"/>
              <a:t>екі</a:t>
            </a:r>
            <a:r>
              <a:rPr lang="ru-RU" sz="2200" b="1" dirty="0"/>
              <a:t> </a:t>
            </a:r>
            <a:r>
              <a:rPr lang="ru-RU" sz="2200" b="1" dirty="0" err="1"/>
              <a:t>негізгі</a:t>
            </a:r>
            <a:r>
              <a:rPr lang="ru-RU" sz="2200" b="1" dirty="0"/>
              <a:t> </a:t>
            </a:r>
            <a:r>
              <a:rPr lang="ru-RU" sz="2200" b="1" dirty="0" err="1"/>
              <a:t>заңын</a:t>
            </a:r>
            <a:r>
              <a:rPr lang="ru-RU" sz="2200" b="1" dirty="0"/>
              <a:t> </a:t>
            </a:r>
            <a:r>
              <a:rPr lang="ru-RU" sz="2200" b="1" dirty="0" err="1"/>
              <a:t>тұжырымдауға</a:t>
            </a:r>
            <a:r>
              <a:rPr lang="ru-RU" sz="2200" b="1" dirty="0"/>
              <a:t> </a:t>
            </a:r>
            <a:r>
              <a:rPr lang="ru-RU" sz="2200" b="1" dirty="0" err="1"/>
              <a:t>мүмкін</a:t>
            </a:r>
            <a:r>
              <a:rPr lang="ru-RU" sz="2200" b="1" dirty="0"/>
              <a:t> </a:t>
            </a:r>
            <a:r>
              <a:rPr lang="ru-RU" sz="2200" b="1" dirty="0" err="1"/>
              <a:t>болды</a:t>
            </a:r>
            <a:r>
              <a:rPr lang="ru-RU" sz="2200" dirty="0"/>
              <a:t>.</a:t>
            </a:r>
          </a:p>
          <a:p>
            <a:pPr indent="534988" algn="just"/>
            <a:r>
              <a:rPr lang="ru-RU" sz="2200" b="1" dirty="0" err="1">
                <a:solidFill>
                  <a:srgbClr val="FF0000"/>
                </a:solidFill>
              </a:rPr>
              <a:t>Бірінші</a:t>
            </a:r>
            <a:r>
              <a:rPr lang="ru-RU" sz="2200" b="1" dirty="0">
                <a:solidFill>
                  <a:srgbClr val="FF0000"/>
                </a:solidFill>
              </a:rPr>
              <a:t> </a:t>
            </a:r>
            <a:r>
              <a:rPr lang="ru-RU" sz="2200" b="1" dirty="0" err="1">
                <a:solidFill>
                  <a:srgbClr val="FF0000"/>
                </a:solidFill>
              </a:rPr>
              <a:t>заң</a:t>
            </a:r>
            <a:r>
              <a:rPr lang="ru-RU" sz="2200" b="1" dirty="0">
                <a:solidFill>
                  <a:srgbClr val="FF0000"/>
                </a:solidFill>
              </a:rPr>
              <a:t> </a:t>
            </a:r>
            <a:r>
              <a:rPr lang="ru-RU" sz="2200" dirty="0"/>
              <a:t>– </a:t>
            </a:r>
            <a:r>
              <a:rPr lang="ru-RU" sz="2200" b="1" dirty="0" err="1">
                <a:solidFill>
                  <a:srgbClr val="FF0000"/>
                </a:solidFill>
              </a:rPr>
              <a:t>энергияның</a:t>
            </a:r>
            <a:r>
              <a:rPr lang="ru-RU" sz="2200" b="1" dirty="0">
                <a:solidFill>
                  <a:srgbClr val="FF0000"/>
                </a:solidFill>
              </a:rPr>
              <a:t> </a:t>
            </a:r>
            <a:r>
              <a:rPr lang="ru-RU" sz="2200" b="1" dirty="0" err="1">
                <a:solidFill>
                  <a:srgbClr val="FF0000"/>
                </a:solidFill>
              </a:rPr>
              <a:t>сақталу</a:t>
            </a:r>
            <a:r>
              <a:rPr lang="ru-RU" sz="2200" b="1" dirty="0">
                <a:solidFill>
                  <a:srgbClr val="FF0000"/>
                </a:solidFill>
              </a:rPr>
              <a:t> </a:t>
            </a:r>
            <a:r>
              <a:rPr lang="ru-RU" sz="2200" b="1" dirty="0" err="1">
                <a:solidFill>
                  <a:srgbClr val="FF0000"/>
                </a:solidFill>
              </a:rPr>
              <a:t>заңы</a:t>
            </a:r>
            <a:r>
              <a:rPr lang="ru-RU" sz="2200" dirty="0"/>
              <a:t>: </a:t>
            </a:r>
            <a:r>
              <a:rPr lang="ru-RU" sz="2200" dirty="0" err="1"/>
              <a:t>кез</a:t>
            </a:r>
            <a:r>
              <a:rPr lang="ru-RU" sz="2200" dirty="0"/>
              <a:t> </a:t>
            </a:r>
            <a:r>
              <a:rPr lang="ru-RU" sz="2200" dirty="0" err="1"/>
              <a:t>келген</a:t>
            </a:r>
            <a:r>
              <a:rPr lang="ru-RU" sz="2200" dirty="0"/>
              <a:t> </a:t>
            </a:r>
            <a:r>
              <a:rPr lang="ru-RU" sz="2200" dirty="0" err="1"/>
              <a:t>физикалық</a:t>
            </a:r>
            <a:r>
              <a:rPr lang="ru-RU" sz="2200" dirty="0"/>
              <a:t> </a:t>
            </a:r>
            <a:r>
              <a:rPr lang="ru-RU" sz="2200" dirty="0" err="1"/>
              <a:t>немесе</a:t>
            </a:r>
            <a:r>
              <a:rPr lang="ru-RU" sz="2200" dirty="0"/>
              <a:t> </a:t>
            </a:r>
            <a:r>
              <a:rPr lang="ru-RU" sz="2200" dirty="0" err="1"/>
              <a:t>химиялық</a:t>
            </a:r>
            <a:r>
              <a:rPr lang="ru-RU" sz="2200" dirty="0"/>
              <a:t> </a:t>
            </a:r>
            <a:r>
              <a:rPr lang="ru-RU" sz="2200" dirty="0" err="1"/>
              <a:t>өзгерістер</a:t>
            </a:r>
            <a:r>
              <a:rPr lang="ru-RU" sz="2200" dirty="0"/>
              <a:t> </a:t>
            </a:r>
            <a:r>
              <a:rPr lang="ru-RU" sz="2200" dirty="0" err="1"/>
              <a:t>кезінде</a:t>
            </a:r>
            <a:r>
              <a:rPr lang="ru-RU" sz="2200" dirty="0"/>
              <a:t> </a:t>
            </a:r>
            <a:r>
              <a:rPr lang="ru-RU" sz="2200" dirty="0" err="1"/>
              <a:t>ғаламдағы</a:t>
            </a:r>
            <a:r>
              <a:rPr lang="ru-RU" sz="2200" dirty="0"/>
              <a:t> </a:t>
            </a:r>
            <a:r>
              <a:rPr lang="ru-RU" sz="2200" dirty="0" err="1"/>
              <a:t>энергияның</a:t>
            </a:r>
            <a:r>
              <a:rPr lang="ru-RU" sz="2200" dirty="0"/>
              <a:t> </a:t>
            </a:r>
            <a:r>
              <a:rPr lang="ru-RU" sz="2200" dirty="0" err="1"/>
              <a:t>жалпы</a:t>
            </a:r>
            <a:r>
              <a:rPr lang="ru-RU" sz="2200" dirty="0"/>
              <a:t> </a:t>
            </a:r>
            <a:r>
              <a:rPr lang="ru-RU" sz="2200" dirty="0" err="1"/>
              <a:t>мөлшері</a:t>
            </a:r>
            <a:r>
              <a:rPr lang="ru-RU" sz="2200" dirty="0"/>
              <a:t> </a:t>
            </a:r>
            <a:r>
              <a:rPr lang="ru-RU" sz="2200" dirty="0" err="1"/>
              <a:t>тұрақты</a:t>
            </a:r>
            <a:r>
              <a:rPr lang="ru-RU" sz="2200" dirty="0"/>
              <a:t> </a:t>
            </a:r>
            <a:r>
              <a:rPr lang="ru-RU" sz="2200" dirty="0" err="1"/>
              <a:t>болып</a:t>
            </a:r>
            <a:r>
              <a:rPr lang="ru-RU" sz="2200" dirty="0"/>
              <a:t> </a:t>
            </a:r>
            <a:r>
              <a:rPr lang="ru-RU" sz="2200" dirty="0" err="1"/>
              <a:t>қалады</a:t>
            </a:r>
            <a:r>
              <a:rPr lang="ru-RU" sz="2200" dirty="0"/>
              <a:t>; энергия </a:t>
            </a:r>
            <a:r>
              <a:rPr lang="ru-RU" sz="2200" dirty="0" err="1"/>
              <a:t>бір</a:t>
            </a:r>
            <a:r>
              <a:rPr lang="ru-RU" sz="2200" dirty="0"/>
              <a:t> </a:t>
            </a:r>
            <a:r>
              <a:rPr lang="ru-RU" sz="2200" dirty="0" err="1"/>
              <a:t>түрден</a:t>
            </a:r>
            <a:r>
              <a:rPr lang="ru-RU" sz="2200" dirty="0"/>
              <a:t> </a:t>
            </a:r>
            <a:r>
              <a:rPr lang="ru-RU" sz="2200" dirty="0" err="1"/>
              <a:t>екіншісіне</a:t>
            </a:r>
            <a:r>
              <a:rPr lang="ru-RU" sz="2200" dirty="0"/>
              <a:t> </a:t>
            </a:r>
            <a:r>
              <a:rPr lang="ru-RU" sz="2200" dirty="0" err="1"/>
              <a:t>ауысуы</a:t>
            </a:r>
            <a:r>
              <a:rPr lang="ru-RU" sz="2200" dirty="0"/>
              <a:t> </a:t>
            </a:r>
            <a:r>
              <a:rPr lang="ru-RU" sz="2200" dirty="0" err="1"/>
              <a:t>мүмкін</a:t>
            </a:r>
            <a:r>
              <a:rPr lang="ru-RU" sz="2200" dirty="0"/>
              <a:t> </a:t>
            </a:r>
            <a:r>
              <a:rPr lang="ru-RU" sz="2200" dirty="0" err="1"/>
              <a:t>немесе</a:t>
            </a:r>
            <a:r>
              <a:rPr lang="ru-RU" sz="2200" dirty="0"/>
              <a:t> </a:t>
            </a:r>
            <a:r>
              <a:rPr lang="ru-RU" sz="2200" dirty="0" err="1"/>
              <a:t>қайта</a:t>
            </a:r>
            <a:r>
              <a:rPr lang="ru-RU" sz="2200" dirty="0"/>
              <a:t> </a:t>
            </a:r>
            <a:r>
              <a:rPr lang="ru-RU" sz="2200" dirty="0" err="1"/>
              <a:t>бөлінуі</a:t>
            </a:r>
            <a:r>
              <a:rPr lang="ru-RU" sz="2200" dirty="0"/>
              <a:t> </a:t>
            </a:r>
            <a:r>
              <a:rPr lang="ru-RU" sz="2200" dirty="0" err="1"/>
              <a:t>мүмкін</a:t>
            </a:r>
            <a:r>
              <a:rPr lang="ru-RU" sz="2200" dirty="0"/>
              <a:t>, </a:t>
            </a:r>
            <a:r>
              <a:rPr lang="ru-RU" sz="2200" dirty="0" err="1"/>
              <a:t>бірақ</a:t>
            </a:r>
            <a:r>
              <a:rPr lang="ru-RU" sz="2200" dirty="0"/>
              <a:t> </a:t>
            </a:r>
            <a:r>
              <a:rPr lang="ru-RU" sz="2200" dirty="0" err="1"/>
              <a:t>ол</a:t>
            </a:r>
            <a:r>
              <a:rPr lang="ru-RU" sz="2200" dirty="0"/>
              <a:t> </a:t>
            </a:r>
            <a:r>
              <a:rPr lang="ru-RU" sz="2200" dirty="0" err="1"/>
              <a:t>жойылып</a:t>
            </a:r>
            <a:r>
              <a:rPr lang="ru-RU" sz="2200" dirty="0"/>
              <a:t> </a:t>
            </a:r>
            <a:r>
              <a:rPr lang="ru-RU" sz="2200" dirty="0" err="1"/>
              <a:t>кетпейді</a:t>
            </a:r>
            <a:r>
              <a:rPr lang="ru-RU" sz="2200" dirty="0"/>
              <a:t>.</a:t>
            </a:r>
          </a:p>
          <a:p>
            <a:pPr indent="534988" algn="just"/>
            <a:r>
              <a:rPr lang="ru-RU" sz="2200" b="1" dirty="0" err="1">
                <a:solidFill>
                  <a:srgbClr val="FF0000"/>
                </a:solidFill>
              </a:rPr>
              <a:t>Термодинамиканың</a:t>
            </a:r>
            <a:r>
              <a:rPr lang="ru-RU" sz="2200" b="1" dirty="0">
                <a:solidFill>
                  <a:srgbClr val="FF0000"/>
                </a:solidFill>
              </a:rPr>
              <a:t> </a:t>
            </a:r>
            <a:r>
              <a:rPr lang="ru-RU" sz="2200" b="1" dirty="0" err="1">
                <a:solidFill>
                  <a:srgbClr val="FF0000"/>
                </a:solidFill>
              </a:rPr>
              <a:t>екінші</a:t>
            </a:r>
            <a:r>
              <a:rPr lang="ru-RU" sz="2200" b="1" dirty="0">
                <a:solidFill>
                  <a:srgbClr val="FF0000"/>
                </a:solidFill>
              </a:rPr>
              <a:t> </a:t>
            </a:r>
            <a:r>
              <a:rPr lang="ru-RU" sz="2200" b="1" dirty="0" err="1">
                <a:solidFill>
                  <a:srgbClr val="FF0000"/>
                </a:solidFill>
              </a:rPr>
              <a:t>заңы</a:t>
            </a:r>
            <a:r>
              <a:rPr lang="ru-RU" sz="2200" b="1" dirty="0">
                <a:solidFill>
                  <a:srgbClr val="FF0000"/>
                </a:solidFill>
              </a:rPr>
              <a:t>: </a:t>
            </a:r>
            <a:r>
              <a:rPr lang="ru-RU" sz="2200" dirty="0" err="1"/>
              <a:t>Әлемдегі</a:t>
            </a:r>
            <a:r>
              <a:rPr lang="ru-RU" sz="2200" dirty="0"/>
              <a:t> </a:t>
            </a:r>
            <a:r>
              <a:rPr lang="ru-RU" sz="2200" dirty="0" err="1"/>
              <a:t>барлық</a:t>
            </a:r>
            <a:r>
              <a:rPr lang="ru-RU" sz="2200" dirty="0"/>
              <a:t> </a:t>
            </a:r>
            <a:r>
              <a:rPr lang="ru-RU" sz="2200" dirty="0" err="1"/>
              <a:t>процестер</a:t>
            </a:r>
            <a:r>
              <a:rPr lang="ru-RU" sz="2200" dirty="0"/>
              <a:t> </a:t>
            </a:r>
            <a:r>
              <a:rPr lang="ru-RU" sz="2200" dirty="0" err="1"/>
              <a:t>тәртіпсіздікті</a:t>
            </a:r>
            <a:r>
              <a:rPr lang="ru-RU" sz="2200" dirty="0"/>
              <a:t> (</a:t>
            </a:r>
            <a:r>
              <a:rPr lang="ru-RU" sz="2200" dirty="0" err="1"/>
              <a:t>дезорганизацияны</a:t>
            </a:r>
            <a:r>
              <a:rPr lang="ru-RU" sz="2200" dirty="0"/>
              <a:t>) </a:t>
            </a:r>
            <a:r>
              <a:rPr lang="ru-RU" sz="2200" dirty="0" err="1"/>
              <a:t>күшейтуге</a:t>
            </a:r>
            <a:r>
              <a:rPr lang="ru-RU" sz="2200" dirty="0"/>
              <a:t> </a:t>
            </a:r>
            <a:r>
              <a:rPr lang="ru-RU" sz="2200" dirty="0" err="1"/>
              <a:t>бейім</a:t>
            </a:r>
            <a:r>
              <a:rPr lang="ru-RU" sz="2200" dirty="0"/>
              <a:t>: </a:t>
            </a:r>
            <a:r>
              <a:rPr lang="ru-RU" sz="2200" dirty="0" err="1"/>
              <a:t>кез</a:t>
            </a:r>
            <a:r>
              <a:rPr lang="ru-RU" sz="2200" dirty="0"/>
              <a:t> </a:t>
            </a:r>
            <a:r>
              <a:rPr lang="ru-RU" sz="2200" dirty="0" err="1"/>
              <a:t>келген</a:t>
            </a:r>
            <a:r>
              <a:rPr lang="ru-RU" sz="2200" dirty="0"/>
              <a:t> </a:t>
            </a:r>
            <a:r>
              <a:rPr lang="ru-RU" sz="2200" dirty="0" err="1"/>
              <a:t>табиғи</a:t>
            </a:r>
            <a:r>
              <a:rPr lang="ru-RU" sz="2200" dirty="0"/>
              <a:t> </a:t>
            </a:r>
            <a:r>
              <a:rPr lang="ru-RU" sz="2200" dirty="0" err="1"/>
              <a:t>процестердің</a:t>
            </a:r>
            <a:r>
              <a:rPr lang="ru-RU" sz="2200" dirty="0"/>
              <a:t> </a:t>
            </a:r>
            <a:r>
              <a:rPr lang="ru-RU" sz="2200" dirty="0" err="1"/>
              <a:t>нәтижесінде</a:t>
            </a:r>
            <a:r>
              <a:rPr lang="ru-RU" sz="2200" dirty="0"/>
              <a:t> </a:t>
            </a:r>
            <a:r>
              <a:rPr lang="ru-RU" sz="2200" dirty="0" err="1"/>
              <a:t>ғалам</a:t>
            </a:r>
            <a:r>
              <a:rPr lang="ru-RU" sz="2200" dirty="0"/>
              <a:t> </a:t>
            </a:r>
            <a:r>
              <a:rPr lang="ru-RU" sz="2200" dirty="0" err="1"/>
              <a:t>энтропиясы</a:t>
            </a:r>
            <a:r>
              <a:rPr lang="ru-RU" sz="2200" dirty="0"/>
              <a:t> </a:t>
            </a:r>
            <a:r>
              <a:rPr lang="ru-RU" sz="2200" dirty="0" err="1"/>
              <a:t>артады</a:t>
            </a:r>
            <a:r>
              <a:rPr lang="ru-RU" sz="2200" dirty="0" smtClean="0"/>
              <a:t>.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18587583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4287" y="261545"/>
            <a:ext cx="11550770" cy="6401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34988" algn="just"/>
            <a:r>
              <a:rPr lang="ru-RU" sz="2200" b="1" dirty="0" err="1">
                <a:solidFill>
                  <a:srgbClr val="FF0000"/>
                </a:solidFill>
              </a:rPr>
              <a:t>Тірі</a:t>
            </a:r>
            <a:r>
              <a:rPr lang="ru-RU" sz="2200" b="1" dirty="0">
                <a:solidFill>
                  <a:srgbClr val="FF0000"/>
                </a:solidFill>
              </a:rPr>
              <a:t> </a:t>
            </a:r>
            <a:r>
              <a:rPr lang="ru-RU" sz="2200" b="1" dirty="0" err="1">
                <a:solidFill>
                  <a:srgbClr val="FF0000"/>
                </a:solidFill>
              </a:rPr>
              <a:t>организмдер</a:t>
            </a:r>
            <a:r>
              <a:rPr lang="ru-RU" sz="2200" b="1" dirty="0">
                <a:solidFill>
                  <a:srgbClr val="FF0000"/>
                </a:solidFill>
              </a:rPr>
              <a:t> </a:t>
            </a:r>
            <a:r>
              <a:rPr lang="ru-RU" sz="2200" dirty="0"/>
              <a:t>- </a:t>
            </a:r>
            <a:r>
              <a:rPr lang="ru-RU" sz="2200" b="1" dirty="0" err="1"/>
              <a:t>молекулалардың</a:t>
            </a:r>
            <a:r>
              <a:rPr lang="ru-RU" sz="2200" b="1" dirty="0"/>
              <a:t> </a:t>
            </a:r>
            <a:r>
              <a:rPr lang="ru-RU" sz="2200" b="1" dirty="0" err="1"/>
              <a:t>белгілі</a:t>
            </a:r>
            <a:r>
              <a:rPr lang="ru-RU" sz="2200" b="1" dirty="0"/>
              <a:t> </a:t>
            </a:r>
            <a:r>
              <a:rPr lang="ru-RU" sz="2200" b="1" dirty="0" err="1"/>
              <a:t>бір</a:t>
            </a:r>
            <a:r>
              <a:rPr lang="ru-RU" sz="2200" b="1" dirty="0"/>
              <a:t> </a:t>
            </a:r>
            <a:r>
              <a:rPr lang="ru-RU" sz="2200" b="1" dirty="0" err="1"/>
              <a:t>жиынтығы</a:t>
            </a:r>
            <a:r>
              <a:rPr lang="ru-RU" sz="2200" b="1" dirty="0"/>
              <a:t> </a:t>
            </a:r>
            <a:r>
              <a:rPr lang="ru-RU" sz="2200" dirty="0" err="1"/>
              <a:t>болып</a:t>
            </a:r>
            <a:r>
              <a:rPr lang="ru-RU" sz="2200" dirty="0"/>
              <a:t> </a:t>
            </a:r>
            <a:r>
              <a:rPr lang="ru-RU" sz="2200" dirty="0" err="1"/>
              <a:t>табылады</a:t>
            </a:r>
            <a:r>
              <a:rPr lang="ru-RU" sz="2200" dirty="0"/>
              <a:t>, </a:t>
            </a:r>
            <a:r>
              <a:rPr lang="ru-RU" sz="2200" dirty="0" err="1"/>
              <a:t>бірақ</a:t>
            </a:r>
            <a:r>
              <a:rPr lang="ru-RU" sz="2200" dirty="0"/>
              <a:t> </a:t>
            </a:r>
            <a:r>
              <a:rPr lang="ru-RU" sz="2200" b="1" dirty="0" err="1"/>
              <a:t>жиынтық</a:t>
            </a:r>
            <a:r>
              <a:rPr lang="ru-RU" sz="2200" dirty="0"/>
              <a:t> </a:t>
            </a:r>
            <a:r>
              <a:rPr lang="ru-RU" sz="2200" dirty="0" err="1"/>
              <a:t>оларды</a:t>
            </a:r>
            <a:r>
              <a:rPr lang="ru-RU" sz="2200" dirty="0"/>
              <a:t> </a:t>
            </a:r>
            <a:r>
              <a:rPr lang="ru-RU" sz="2200" dirty="0" err="1"/>
              <a:t>қоршаған</a:t>
            </a:r>
            <a:r>
              <a:rPr lang="ru-RU" sz="2200" dirty="0"/>
              <a:t> </a:t>
            </a:r>
            <a:r>
              <a:rPr lang="ru-RU" sz="2200" dirty="0" err="1"/>
              <a:t>заттарға</a:t>
            </a:r>
            <a:r>
              <a:rPr lang="ru-RU" sz="2200" dirty="0"/>
              <a:t> </a:t>
            </a:r>
            <a:r>
              <a:rPr lang="ru-RU" sz="2200" dirty="0" err="1"/>
              <a:t>қарағанда</a:t>
            </a:r>
            <a:r>
              <a:rPr lang="ru-RU" sz="2200" dirty="0"/>
              <a:t> </a:t>
            </a:r>
            <a:r>
              <a:rPr lang="ru-RU" sz="2200" dirty="0" err="1"/>
              <a:t>әлдеқайда</a:t>
            </a:r>
            <a:r>
              <a:rPr lang="ru-RU" sz="2200" dirty="0"/>
              <a:t> </a:t>
            </a:r>
            <a:r>
              <a:rPr lang="ru-RU" sz="2200" b="1" dirty="0" err="1"/>
              <a:t>жоғары</a:t>
            </a:r>
            <a:r>
              <a:rPr lang="ru-RU" sz="2200" b="1" dirty="0"/>
              <a:t> </a:t>
            </a:r>
            <a:r>
              <a:rPr lang="ru-RU" sz="2200" b="1" dirty="0" err="1"/>
              <a:t>деңгейде</a:t>
            </a:r>
            <a:r>
              <a:rPr lang="ru-RU" sz="2200" b="1" dirty="0"/>
              <a:t> </a:t>
            </a:r>
            <a:r>
              <a:rPr lang="ru-RU" sz="2200" b="1" dirty="0" err="1"/>
              <a:t>ұйымдастырылған</a:t>
            </a:r>
            <a:r>
              <a:rPr lang="ru-RU" sz="2200" b="1" dirty="0"/>
              <a:t>.</a:t>
            </a:r>
            <a:r>
              <a:rPr lang="ru-RU" sz="2200" dirty="0"/>
              <a:t> </a:t>
            </a:r>
            <a:r>
              <a:rPr lang="ru-RU" sz="2200" dirty="0" err="1"/>
              <a:t>Организмдер</a:t>
            </a:r>
            <a:r>
              <a:rPr lang="ru-RU" sz="2200" dirty="0"/>
              <a:t> </a:t>
            </a:r>
            <a:r>
              <a:rPr lang="ru-RU" sz="2200" dirty="0" err="1"/>
              <a:t>термодинамиканың</a:t>
            </a:r>
            <a:r>
              <a:rPr lang="ru-RU" sz="2200" dirty="0"/>
              <a:t> </a:t>
            </a:r>
            <a:r>
              <a:rPr lang="ru-RU" sz="2200" dirty="0" err="1"/>
              <a:t>екінші</a:t>
            </a:r>
            <a:r>
              <a:rPr lang="ru-RU" sz="2200" dirty="0"/>
              <a:t> </a:t>
            </a:r>
            <a:r>
              <a:rPr lang="ru-RU" sz="2200" dirty="0" err="1"/>
              <a:t>заңына</a:t>
            </a:r>
            <a:r>
              <a:rPr lang="ru-RU" sz="2200" dirty="0"/>
              <a:t> </a:t>
            </a:r>
            <a:r>
              <a:rPr lang="ru-RU" sz="2200" dirty="0" err="1"/>
              <a:t>қайшы</a:t>
            </a:r>
            <a:r>
              <a:rPr lang="ru-RU" sz="2200" dirty="0"/>
              <a:t> </a:t>
            </a:r>
            <a:r>
              <a:rPr lang="ru-RU" sz="2200" dirty="0" err="1"/>
              <a:t>келетіндей</a:t>
            </a:r>
            <a:r>
              <a:rPr lang="ru-RU" sz="2200" dirty="0"/>
              <a:t> </a:t>
            </a:r>
            <a:r>
              <a:rPr lang="ru-RU" sz="2200" dirty="0" err="1"/>
              <a:t>көрінетін</a:t>
            </a:r>
            <a:r>
              <a:rPr lang="ru-RU" sz="2200" dirty="0"/>
              <a:t>, </a:t>
            </a:r>
            <a:r>
              <a:rPr lang="ru-RU" sz="2200" dirty="0" err="1"/>
              <a:t>өзіне</a:t>
            </a:r>
            <a:r>
              <a:rPr lang="ru-RU" sz="2200" dirty="0"/>
              <a:t> </a:t>
            </a:r>
            <a:r>
              <a:rPr lang="ru-RU" sz="2200" dirty="0" err="1"/>
              <a:t>тән</a:t>
            </a:r>
            <a:r>
              <a:rPr lang="ru-RU" sz="2200" dirty="0"/>
              <a:t> </a:t>
            </a:r>
            <a:r>
              <a:rPr lang="ru-RU" sz="2200" dirty="0" err="1"/>
              <a:t>тәртіпті</a:t>
            </a:r>
            <a:r>
              <a:rPr lang="ru-RU" sz="2200" dirty="0"/>
              <a:t> </a:t>
            </a:r>
            <a:r>
              <a:rPr lang="ru-RU" sz="2200" dirty="0" err="1"/>
              <a:t>жасай</a:t>
            </a:r>
            <a:r>
              <a:rPr lang="ru-RU" sz="2200" dirty="0"/>
              <a:t> </a:t>
            </a:r>
            <a:r>
              <a:rPr lang="ru-RU" sz="2200" dirty="0" err="1"/>
              <a:t>алады</a:t>
            </a:r>
            <a:r>
              <a:rPr lang="ru-RU" sz="2200" dirty="0"/>
              <a:t> </a:t>
            </a:r>
            <a:r>
              <a:rPr lang="ru-RU" sz="2200" dirty="0" err="1"/>
              <a:t>және</a:t>
            </a:r>
            <a:r>
              <a:rPr lang="ru-RU" sz="2200" dirty="0"/>
              <a:t> </a:t>
            </a:r>
            <a:r>
              <a:rPr lang="ru-RU" sz="2200" dirty="0" err="1"/>
              <a:t>сақтай</a:t>
            </a:r>
            <a:r>
              <a:rPr lang="ru-RU" sz="2200" dirty="0"/>
              <a:t> </a:t>
            </a:r>
            <a:r>
              <a:rPr lang="ru-RU" sz="2200" dirty="0" err="1"/>
              <a:t>алады</a:t>
            </a:r>
            <a:r>
              <a:rPr lang="ru-RU" sz="2200" dirty="0"/>
              <a:t>.</a:t>
            </a:r>
          </a:p>
          <a:p>
            <a:pPr indent="534988" algn="just"/>
            <a:r>
              <a:rPr lang="ru-RU" sz="2200" dirty="0" err="1"/>
              <a:t>Алайда</a:t>
            </a:r>
            <a:r>
              <a:rPr lang="ru-RU" sz="2200" dirty="0"/>
              <a:t>, </a:t>
            </a:r>
            <a:r>
              <a:rPr lang="ru-RU" sz="2200" dirty="0" err="1"/>
              <a:t>шын</a:t>
            </a:r>
            <a:r>
              <a:rPr lang="ru-RU" sz="2200" dirty="0"/>
              <a:t> </a:t>
            </a:r>
            <a:r>
              <a:rPr lang="ru-RU" sz="2200" dirty="0" err="1"/>
              <a:t>мәнінде</a:t>
            </a:r>
            <a:r>
              <a:rPr lang="ru-RU" sz="2200" dirty="0"/>
              <a:t>, </a:t>
            </a:r>
            <a:r>
              <a:rPr lang="ru-RU" sz="2200" dirty="0" err="1"/>
              <a:t>тірі</a:t>
            </a:r>
            <a:r>
              <a:rPr lang="ru-RU" sz="2200" dirty="0"/>
              <a:t> </a:t>
            </a:r>
            <a:r>
              <a:rPr lang="ru-RU" sz="2200" dirty="0" err="1"/>
              <a:t>организмдер</a:t>
            </a:r>
            <a:r>
              <a:rPr lang="ru-RU" sz="2200" dirty="0"/>
              <a:t> де </a:t>
            </a:r>
            <a:r>
              <a:rPr lang="ru-RU" sz="2200" dirty="0" err="1"/>
              <a:t>бұл</a:t>
            </a:r>
            <a:r>
              <a:rPr lang="ru-RU" sz="2200" dirty="0"/>
              <a:t> </a:t>
            </a:r>
            <a:r>
              <a:rPr lang="ru-RU" sz="2200" dirty="0" err="1"/>
              <a:t>заңға</a:t>
            </a:r>
            <a:r>
              <a:rPr lang="ru-RU" sz="2200" dirty="0"/>
              <a:t> </a:t>
            </a:r>
            <a:r>
              <a:rPr lang="ru-RU" sz="2200" dirty="0" err="1"/>
              <a:t>бағынады</a:t>
            </a:r>
            <a:r>
              <a:rPr lang="ru-RU" sz="2200" dirty="0"/>
              <a:t> </a:t>
            </a:r>
            <a:r>
              <a:rPr lang="ru-RU" sz="2200" dirty="0" err="1"/>
              <a:t>және</a:t>
            </a:r>
            <a:r>
              <a:rPr lang="ru-RU" sz="2200" dirty="0"/>
              <a:t> </a:t>
            </a:r>
            <a:r>
              <a:rPr lang="ru-RU" sz="2200" dirty="0" err="1"/>
              <a:t>оның</a:t>
            </a:r>
            <a:r>
              <a:rPr lang="ru-RU" sz="2200" dirty="0"/>
              <a:t> </a:t>
            </a:r>
            <a:r>
              <a:rPr lang="ru-RU" sz="2200" dirty="0" err="1"/>
              <a:t>шеңберінде</a:t>
            </a:r>
            <a:r>
              <a:rPr lang="ru-RU" sz="2200" dirty="0"/>
              <a:t> </a:t>
            </a:r>
            <a:r>
              <a:rPr lang="ru-RU" sz="2200" dirty="0" err="1"/>
              <a:t>қатаң</a:t>
            </a:r>
            <a:r>
              <a:rPr lang="ru-RU" sz="2200" dirty="0"/>
              <a:t> </a:t>
            </a:r>
            <a:r>
              <a:rPr lang="ru-RU" sz="2200" dirty="0" err="1"/>
              <a:t>әрекет</a:t>
            </a:r>
            <a:r>
              <a:rPr lang="ru-RU" sz="2200" dirty="0"/>
              <a:t> </a:t>
            </a:r>
            <a:r>
              <a:rPr lang="ru-RU" sz="2200" dirty="0" err="1"/>
              <a:t>етеді</a:t>
            </a:r>
            <a:r>
              <a:rPr lang="ru-RU" sz="2200" dirty="0"/>
              <a:t>. </a:t>
            </a:r>
            <a:r>
              <a:rPr lang="ru-RU" sz="2200" dirty="0" err="1"/>
              <a:t>Биологиялық</a:t>
            </a:r>
            <a:r>
              <a:rPr lang="ru-RU" sz="2200" dirty="0"/>
              <a:t> </a:t>
            </a:r>
            <a:r>
              <a:rPr lang="ru-RU" sz="2200" dirty="0" err="1"/>
              <a:t>жүйелерге</a:t>
            </a:r>
            <a:r>
              <a:rPr lang="ru-RU" sz="2200" dirty="0"/>
              <a:t> </a:t>
            </a:r>
            <a:r>
              <a:rPr lang="ru-RU" sz="2200" dirty="0" err="1"/>
              <a:t>қолданылатын</a:t>
            </a:r>
            <a:r>
              <a:rPr lang="ru-RU" sz="2200" dirty="0"/>
              <a:t> </a:t>
            </a:r>
            <a:r>
              <a:rPr lang="ru-RU" sz="2200" dirty="0" err="1"/>
              <a:t>термодинамиканың</a:t>
            </a:r>
            <a:r>
              <a:rPr lang="ru-RU" sz="2200" dirty="0"/>
              <a:t> </a:t>
            </a:r>
            <a:r>
              <a:rPr lang="ru-RU" sz="2200" dirty="0" err="1"/>
              <a:t>екінші</a:t>
            </a:r>
            <a:r>
              <a:rPr lang="ru-RU" sz="2200" dirty="0"/>
              <a:t> </a:t>
            </a:r>
            <a:r>
              <a:rPr lang="ru-RU" sz="2200" dirty="0" err="1"/>
              <a:t>заңын</a:t>
            </a:r>
            <a:r>
              <a:rPr lang="ru-RU" sz="2200" dirty="0"/>
              <a:t> </a:t>
            </a:r>
            <a:r>
              <a:rPr lang="ru-RU" sz="2200" dirty="0" err="1"/>
              <a:t>талқылауды</a:t>
            </a:r>
            <a:r>
              <a:rPr lang="ru-RU" sz="2200" dirty="0"/>
              <a:t> </a:t>
            </a:r>
            <a:r>
              <a:rPr lang="ru-RU" sz="2200" dirty="0" err="1"/>
              <a:t>бастамас</a:t>
            </a:r>
            <a:r>
              <a:rPr lang="ru-RU" sz="2200" dirty="0"/>
              <a:t> </a:t>
            </a:r>
            <a:r>
              <a:rPr lang="ru-RU" sz="2200" dirty="0" err="1"/>
              <a:t>бұрын</a:t>
            </a:r>
            <a:r>
              <a:rPr lang="ru-RU" sz="2200" dirty="0"/>
              <a:t>, осы </a:t>
            </a:r>
            <a:r>
              <a:rPr lang="ru-RU" sz="2200" dirty="0" err="1"/>
              <a:t>жүйелерге</a:t>
            </a:r>
            <a:r>
              <a:rPr lang="ru-RU" sz="2200" dirty="0"/>
              <a:t> </a:t>
            </a:r>
            <a:r>
              <a:rPr lang="ru-RU" sz="2200" dirty="0" err="1"/>
              <a:t>анықтама</a:t>
            </a:r>
            <a:r>
              <a:rPr lang="ru-RU" sz="2200" dirty="0"/>
              <a:t> </a:t>
            </a:r>
            <a:r>
              <a:rPr lang="ru-RU" sz="2200" dirty="0" err="1"/>
              <a:t>беріп</a:t>
            </a:r>
            <a:r>
              <a:rPr lang="ru-RU" sz="2200" dirty="0"/>
              <a:t>, </a:t>
            </a:r>
            <a:r>
              <a:rPr lang="ru-RU" sz="2200" b="1" dirty="0" err="1">
                <a:solidFill>
                  <a:srgbClr val="FF0000"/>
                </a:solidFill>
              </a:rPr>
              <a:t>қоршаған</a:t>
            </a:r>
            <a:r>
              <a:rPr lang="ru-RU" sz="2200" b="1" dirty="0">
                <a:solidFill>
                  <a:srgbClr val="FF0000"/>
                </a:solidFill>
              </a:rPr>
              <a:t> орта </a:t>
            </a:r>
            <a:r>
              <a:rPr lang="ru-RU" sz="2200" dirty="0" err="1"/>
              <a:t>деген</a:t>
            </a:r>
            <a:r>
              <a:rPr lang="ru-RU" sz="2200" dirty="0"/>
              <a:t> </a:t>
            </a:r>
            <a:r>
              <a:rPr lang="ru-RU" sz="2200" dirty="0" err="1"/>
              <a:t>ұғымды</a:t>
            </a:r>
            <a:r>
              <a:rPr lang="ru-RU" sz="2200" dirty="0"/>
              <a:t> </a:t>
            </a:r>
            <a:r>
              <a:rPr lang="ru-RU" sz="2200" dirty="0" err="1"/>
              <a:t>енгізу</a:t>
            </a:r>
            <a:r>
              <a:rPr lang="ru-RU" sz="2200" dirty="0"/>
              <a:t> </a:t>
            </a:r>
            <a:r>
              <a:rPr lang="ru-RU" sz="2200" dirty="0" err="1"/>
              <a:t>қажет</a:t>
            </a:r>
            <a:r>
              <a:rPr lang="ru-RU" sz="2200" dirty="0"/>
              <a:t>.</a:t>
            </a:r>
          </a:p>
          <a:p>
            <a:pPr indent="534988" algn="just"/>
            <a:r>
              <a:rPr lang="ru-RU" sz="2200" b="1" dirty="0">
                <a:solidFill>
                  <a:srgbClr val="FF0000"/>
                </a:solidFill>
              </a:rPr>
              <a:t>Реакция </a:t>
            </a:r>
            <a:r>
              <a:rPr lang="ru-RU" sz="2200" b="1" dirty="0" err="1">
                <a:solidFill>
                  <a:srgbClr val="FF0000"/>
                </a:solidFill>
              </a:rPr>
              <a:t>жүйесі</a:t>
            </a:r>
            <a:r>
              <a:rPr lang="ru-RU" sz="2200" b="1" dirty="0">
                <a:solidFill>
                  <a:srgbClr val="FF0000"/>
                </a:solidFill>
              </a:rPr>
              <a:t> </a:t>
            </a:r>
            <a:r>
              <a:rPr lang="ru-RU" sz="2200" dirty="0"/>
              <a:t>– </a:t>
            </a:r>
            <a:r>
              <a:rPr lang="ru-RU" sz="2200" dirty="0" err="1"/>
              <a:t>бұл</a:t>
            </a:r>
            <a:r>
              <a:rPr lang="ru-RU" sz="2200" dirty="0"/>
              <a:t> </a:t>
            </a:r>
            <a:r>
              <a:rPr lang="ru-RU" sz="2200" dirty="0" err="1"/>
              <a:t>белгілі</a:t>
            </a:r>
            <a:r>
              <a:rPr lang="ru-RU" sz="2200" dirty="0"/>
              <a:t> </a:t>
            </a:r>
            <a:r>
              <a:rPr lang="ru-RU" sz="2200" dirty="0" err="1"/>
              <a:t>бір</a:t>
            </a:r>
            <a:r>
              <a:rPr lang="ru-RU" sz="2200" dirty="0"/>
              <a:t> </a:t>
            </a:r>
            <a:r>
              <a:rPr lang="ru-RU" sz="2200" dirty="0" err="1"/>
              <a:t>химиялық</a:t>
            </a:r>
            <a:r>
              <a:rPr lang="ru-RU" sz="2200" dirty="0"/>
              <a:t> </a:t>
            </a:r>
            <a:r>
              <a:rPr lang="ru-RU" sz="2200" dirty="0" err="1"/>
              <a:t>немесе</a:t>
            </a:r>
            <a:r>
              <a:rPr lang="ru-RU" sz="2200" dirty="0"/>
              <a:t> </a:t>
            </a:r>
            <a:r>
              <a:rPr lang="ru-RU" sz="2200" dirty="0" err="1"/>
              <a:t>физикалық</a:t>
            </a:r>
            <a:r>
              <a:rPr lang="ru-RU" sz="2200" dirty="0"/>
              <a:t> </a:t>
            </a:r>
            <a:r>
              <a:rPr lang="ru-RU" sz="2200" dirty="0" err="1"/>
              <a:t>процестен</a:t>
            </a:r>
            <a:r>
              <a:rPr lang="ru-RU" sz="2200" dirty="0"/>
              <a:t> </a:t>
            </a:r>
            <a:r>
              <a:rPr lang="ru-RU" sz="2200" dirty="0" err="1"/>
              <a:t>өтетін</a:t>
            </a:r>
            <a:r>
              <a:rPr lang="ru-RU" sz="2200" dirty="0"/>
              <a:t> </a:t>
            </a:r>
            <a:r>
              <a:rPr lang="ru-RU" sz="2200" dirty="0" err="1"/>
              <a:t>заттардың</a:t>
            </a:r>
            <a:r>
              <a:rPr lang="ru-RU" sz="2200" dirty="0"/>
              <a:t> </a:t>
            </a:r>
            <a:r>
              <a:rPr lang="ru-RU" sz="2200" dirty="0" err="1"/>
              <a:t>жиынтығы</a:t>
            </a:r>
            <a:r>
              <a:rPr lang="ru-RU" sz="2200" dirty="0"/>
              <a:t>. </a:t>
            </a:r>
            <a:r>
              <a:rPr lang="ru-RU" sz="2200" dirty="0" err="1"/>
              <a:t>Мұндай</a:t>
            </a:r>
            <a:r>
              <a:rPr lang="ru-RU" sz="2200" dirty="0"/>
              <a:t> </a:t>
            </a:r>
            <a:r>
              <a:rPr lang="ru-RU" sz="2200" dirty="0" err="1"/>
              <a:t>жүйе</a:t>
            </a:r>
            <a:r>
              <a:rPr lang="ru-RU" sz="2200" dirty="0"/>
              <a:t> </a:t>
            </a:r>
            <a:r>
              <a:rPr lang="ru-RU" sz="2200" dirty="0" err="1"/>
              <a:t>ретінде</a:t>
            </a:r>
            <a:r>
              <a:rPr lang="ru-RU" sz="2200" dirty="0"/>
              <a:t> организм, </a:t>
            </a:r>
            <a:r>
              <a:rPr lang="ru-RU" sz="2200" dirty="0" err="1"/>
              <a:t>жасуша</a:t>
            </a:r>
            <a:r>
              <a:rPr lang="ru-RU" sz="2200" dirty="0"/>
              <a:t> </a:t>
            </a:r>
            <a:r>
              <a:rPr lang="ru-RU" sz="2200" dirty="0" err="1"/>
              <a:t>немесе</a:t>
            </a:r>
            <a:r>
              <a:rPr lang="ru-RU" sz="2200" dirty="0"/>
              <a:t> </a:t>
            </a:r>
            <a:r>
              <a:rPr lang="ru-RU" sz="2200" dirty="0" err="1"/>
              <a:t>бір-бірімен</a:t>
            </a:r>
            <a:r>
              <a:rPr lang="ru-RU" sz="2200" dirty="0"/>
              <a:t> </a:t>
            </a:r>
            <a:r>
              <a:rPr lang="ru-RU" sz="2200" dirty="0" err="1"/>
              <a:t>әрекеттесетін</a:t>
            </a:r>
            <a:r>
              <a:rPr lang="ru-RU" sz="2200" dirty="0"/>
              <a:t> </a:t>
            </a:r>
            <a:r>
              <a:rPr lang="ru-RU" sz="2200" dirty="0" err="1"/>
              <a:t>екі</a:t>
            </a:r>
            <a:r>
              <a:rPr lang="ru-RU" sz="2200" dirty="0"/>
              <a:t> </a:t>
            </a:r>
            <a:r>
              <a:rPr lang="ru-RU" sz="2200" dirty="0" err="1"/>
              <a:t>қосылыс</a:t>
            </a:r>
            <a:r>
              <a:rPr lang="ru-RU" sz="2200" dirty="0"/>
              <a:t> </a:t>
            </a:r>
            <a:r>
              <a:rPr lang="ru-RU" sz="2200" dirty="0" err="1"/>
              <a:t>болуы</a:t>
            </a:r>
            <a:r>
              <a:rPr lang="ru-RU" sz="2200" dirty="0"/>
              <a:t> </a:t>
            </a:r>
            <a:r>
              <a:rPr lang="ru-RU" sz="2200" dirty="0" err="1"/>
              <a:t>мүмкін</a:t>
            </a:r>
            <a:r>
              <a:rPr lang="ru-RU" sz="2200" dirty="0" smtClean="0"/>
              <a:t>.</a:t>
            </a:r>
          </a:p>
          <a:p>
            <a:pPr indent="534988" algn="just"/>
            <a:r>
              <a:rPr lang="ru-RU" sz="2400" b="1" dirty="0">
                <a:solidFill>
                  <a:srgbClr val="FF0000"/>
                </a:solidFill>
              </a:rPr>
              <a:t>Реакция </a:t>
            </a:r>
            <a:r>
              <a:rPr lang="ru-RU" sz="2400" b="1" dirty="0" err="1">
                <a:solidFill>
                  <a:srgbClr val="FF0000"/>
                </a:solidFill>
              </a:rPr>
              <a:t>жүйесі</a:t>
            </a:r>
            <a:r>
              <a:rPr lang="ru-RU" sz="2400" b="1" dirty="0">
                <a:solidFill>
                  <a:srgbClr val="FF0000"/>
                </a:solidFill>
              </a:rPr>
              <a:t> мен </a:t>
            </a:r>
            <a:r>
              <a:rPr lang="ru-RU" sz="2400" b="1" dirty="0" err="1">
                <a:solidFill>
                  <a:srgbClr val="FF0000"/>
                </a:solidFill>
              </a:rPr>
              <a:t>қоршаған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ортаның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жиынтығы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/>
              <a:t>ғаламды</a:t>
            </a:r>
            <a:r>
              <a:rPr lang="ru-RU" sz="2400" dirty="0"/>
              <a:t> </a:t>
            </a:r>
            <a:r>
              <a:rPr lang="ru-RU" sz="2400" dirty="0" err="1"/>
              <a:t>құрайды</a:t>
            </a:r>
            <a:r>
              <a:rPr lang="ru-RU" sz="2400" dirty="0"/>
              <a:t>. </a:t>
            </a:r>
            <a:r>
              <a:rPr lang="ru-RU" sz="2400" dirty="0" err="1"/>
              <a:t>Зертханада</a:t>
            </a:r>
            <a:r>
              <a:rPr lang="ru-RU" sz="2400" dirty="0"/>
              <a:t> </a:t>
            </a:r>
            <a:r>
              <a:rPr lang="ru-RU" sz="2400" dirty="0" err="1"/>
              <a:t>кейбір</a:t>
            </a:r>
            <a:r>
              <a:rPr lang="ru-RU" sz="2400" dirty="0"/>
              <a:t> </a:t>
            </a:r>
            <a:r>
              <a:rPr lang="ru-RU" sz="2400" dirty="0" err="1"/>
              <a:t>химиялық</a:t>
            </a:r>
            <a:r>
              <a:rPr lang="ru-RU" sz="2400" dirty="0"/>
              <a:t> </a:t>
            </a:r>
            <a:r>
              <a:rPr lang="ru-RU" sz="2400" dirty="0" err="1"/>
              <a:t>немесе</a:t>
            </a:r>
            <a:r>
              <a:rPr lang="ru-RU" sz="2400" dirty="0"/>
              <a:t> </a:t>
            </a:r>
            <a:r>
              <a:rPr lang="ru-RU" sz="2400" dirty="0" err="1"/>
              <a:t>физикалық</a:t>
            </a:r>
            <a:r>
              <a:rPr lang="ru-RU" sz="2400" dirty="0"/>
              <a:t> </a:t>
            </a:r>
            <a:r>
              <a:rPr lang="ru-RU" sz="2400" dirty="0" err="1"/>
              <a:t>процестер</a:t>
            </a:r>
            <a:r>
              <a:rPr lang="ru-RU" sz="2400" dirty="0"/>
              <a:t> </a:t>
            </a:r>
            <a:r>
              <a:rPr lang="ru-RU" sz="2400" dirty="0" err="1"/>
              <a:t>қоршаған</a:t>
            </a:r>
            <a:r>
              <a:rPr lang="ru-RU" sz="2400" dirty="0"/>
              <a:t> </a:t>
            </a:r>
            <a:r>
              <a:rPr lang="ru-RU" sz="2400" dirty="0" err="1"/>
              <a:t>ортамен</a:t>
            </a:r>
            <a:r>
              <a:rPr lang="ru-RU" sz="2400" dirty="0"/>
              <a:t> </a:t>
            </a:r>
            <a:r>
              <a:rPr lang="ru-RU" sz="2400" dirty="0" err="1"/>
              <a:t>зат</a:t>
            </a:r>
            <a:r>
              <a:rPr lang="ru-RU" sz="2400" dirty="0"/>
              <a:t> </a:t>
            </a:r>
            <a:r>
              <a:rPr lang="ru-RU" sz="2400" dirty="0" err="1"/>
              <a:t>және</a:t>
            </a:r>
            <a:r>
              <a:rPr lang="ru-RU" sz="2400" dirty="0"/>
              <a:t> энергия </a:t>
            </a:r>
            <a:r>
              <a:rPr lang="ru-RU" sz="2400" dirty="0" err="1"/>
              <a:t>алмасуға</a:t>
            </a:r>
            <a:r>
              <a:rPr lang="ru-RU" sz="2400" dirty="0"/>
              <a:t> </a:t>
            </a:r>
            <a:r>
              <a:rPr lang="ru-RU" sz="2400" dirty="0" err="1"/>
              <a:t>қабілетсіз</a:t>
            </a:r>
            <a:r>
              <a:rPr lang="ru-RU" sz="2400" dirty="0"/>
              <a:t> </a:t>
            </a:r>
            <a:r>
              <a:rPr lang="ru-RU" sz="2400" dirty="0" err="1"/>
              <a:t>оқшауланған</a:t>
            </a:r>
            <a:r>
              <a:rPr lang="ru-RU" sz="2400" dirty="0"/>
              <a:t> </a:t>
            </a:r>
            <a:r>
              <a:rPr lang="ru-RU" sz="2400" dirty="0" err="1"/>
              <a:t>немесе</a:t>
            </a:r>
            <a:r>
              <a:rPr lang="ru-RU" sz="2400" dirty="0"/>
              <a:t> </a:t>
            </a:r>
            <a:r>
              <a:rPr lang="ru-RU" sz="2400" dirty="0" err="1"/>
              <a:t>жабық</a:t>
            </a:r>
            <a:r>
              <a:rPr lang="ru-RU" sz="2400" dirty="0"/>
              <a:t> </a:t>
            </a:r>
            <a:r>
              <a:rPr lang="ru-RU" sz="2400" dirty="0" err="1"/>
              <a:t>жүйелерде</a:t>
            </a:r>
            <a:r>
              <a:rPr lang="ru-RU" sz="2400" dirty="0"/>
              <a:t> </a:t>
            </a:r>
            <a:r>
              <a:rPr lang="ru-RU" sz="2400" dirty="0" err="1"/>
              <a:t>жүруі</a:t>
            </a:r>
            <a:r>
              <a:rPr lang="ru-RU" sz="2400" dirty="0"/>
              <a:t> </a:t>
            </a:r>
            <a:r>
              <a:rPr lang="ru-RU" sz="2400" dirty="0" err="1"/>
              <a:t>мүмкін</a:t>
            </a:r>
            <a:r>
              <a:rPr lang="ru-RU" sz="2400" dirty="0"/>
              <a:t>.</a:t>
            </a:r>
          </a:p>
          <a:p>
            <a:pPr indent="534988" algn="just"/>
            <a:r>
              <a:rPr lang="ru-RU" sz="2400" dirty="0" err="1"/>
              <a:t>Дегенмен</a:t>
            </a:r>
            <a:r>
              <a:rPr lang="ru-RU" sz="2400" dirty="0"/>
              <a:t>, </a:t>
            </a:r>
            <a:r>
              <a:rPr lang="ru-RU" sz="2400" b="1" dirty="0" err="1"/>
              <a:t>тірі</a:t>
            </a:r>
            <a:r>
              <a:rPr lang="ru-RU" sz="2400" b="1" dirty="0"/>
              <a:t> </a:t>
            </a:r>
            <a:r>
              <a:rPr lang="ru-RU" sz="2400" b="1" dirty="0" err="1"/>
              <a:t>жасушалар</a:t>
            </a:r>
            <a:r>
              <a:rPr lang="ru-RU" sz="2400" b="1" dirty="0"/>
              <a:t> мен </a:t>
            </a:r>
            <a:r>
              <a:rPr lang="ru-RU" sz="2400" b="1" dirty="0" err="1"/>
              <a:t>ағзалар</a:t>
            </a:r>
            <a:r>
              <a:rPr lang="ru-RU" sz="2400" b="1" dirty="0"/>
              <a:t> </a:t>
            </a:r>
            <a:r>
              <a:rPr lang="ru-RU" sz="2400" b="1" dirty="0" err="1"/>
              <a:t>қоршаған</a:t>
            </a:r>
            <a:r>
              <a:rPr lang="ru-RU" sz="2400" b="1" dirty="0"/>
              <a:t> </a:t>
            </a:r>
            <a:r>
              <a:rPr lang="ru-RU" sz="2400" b="1" dirty="0" err="1"/>
              <a:t>ортамен</a:t>
            </a:r>
            <a:r>
              <a:rPr lang="ru-RU" sz="2400" b="1" dirty="0"/>
              <a:t> </a:t>
            </a:r>
            <a:r>
              <a:rPr lang="ru-RU" sz="2400" b="1" dirty="0" err="1"/>
              <a:t>затпен</a:t>
            </a:r>
            <a:r>
              <a:rPr lang="ru-RU" sz="2400" b="1" dirty="0"/>
              <a:t> </a:t>
            </a:r>
            <a:r>
              <a:rPr lang="ru-RU" sz="2400" b="1" dirty="0" err="1"/>
              <a:t>және</a:t>
            </a:r>
            <a:r>
              <a:rPr lang="ru-RU" sz="2400" b="1" dirty="0"/>
              <a:t> </a:t>
            </a:r>
            <a:r>
              <a:rPr lang="ru-RU" sz="2400" b="1" dirty="0" err="1"/>
              <a:t>энергиямен</a:t>
            </a:r>
            <a:r>
              <a:rPr lang="ru-RU" sz="2400" b="1" dirty="0"/>
              <a:t> </a:t>
            </a:r>
            <a:r>
              <a:rPr lang="ru-RU" sz="2400" b="1" dirty="0" err="1"/>
              <a:t>алмастатын</a:t>
            </a:r>
            <a:r>
              <a:rPr lang="ru-RU" sz="2400" b="1" dirty="0"/>
              <a:t> </a:t>
            </a:r>
            <a:r>
              <a:rPr lang="ru-RU" sz="2400" b="1" dirty="0" err="1"/>
              <a:t>ашық</a:t>
            </a:r>
            <a:r>
              <a:rPr lang="ru-RU" sz="2400" b="1" dirty="0"/>
              <a:t> </a:t>
            </a:r>
            <a:r>
              <a:rPr lang="ru-RU" sz="2400" b="1" dirty="0" err="1"/>
              <a:t>жүйелер</a:t>
            </a:r>
            <a:r>
              <a:rPr lang="ru-RU" sz="2400" b="1" dirty="0"/>
              <a:t>.</a:t>
            </a:r>
            <a:r>
              <a:rPr lang="ru-RU" sz="2400" dirty="0"/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Тірі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жүйелер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ешқашан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қоршаған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ортамен</a:t>
            </a:r>
            <a:r>
              <a:rPr lang="ru-RU" sz="2400" b="1" dirty="0">
                <a:solidFill>
                  <a:srgbClr val="FF0000"/>
                </a:solidFill>
              </a:rPr>
              <a:t> тепе-</a:t>
            </a:r>
            <a:r>
              <a:rPr lang="ru-RU" sz="2400" b="1" dirty="0" err="1">
                <a:solidFill>
                  <a:srgbClr val="FF0000"/>
                </a:solidFill>
              </a:rPr>
              <a:t>теңдікке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келмейді</a:t>
            </a:r>
            <a:r>
              <a:rPr lang="ru-RU" sz="2400" b="1" dirty="0" smtClean="0">
                <a:solidFill>
                  <a:srgbClr val="FF0000"/>
                </a:solidFill>
              </a:rPr>
              <a:t>.</a:t>
            </a:r>
            <a:endParaRPr lang="ru-RU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57343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39948" y="532779"/>
            <a:ext cx="11136702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34988" algn="just"/>
            <a:r>
              <a:rPr lang="ru-RU" sz="3200" b="1" dirty="0" err="1">
                <a:solidFill>
                  <a:srgbClr val="FF0000"/>
                </a:solidFill>
              </a:rPr>
              <a:t>Жүйе</a:t>
            </a:r>
            <a:r>
              <a:rPr lang="ru-RU" sz="3200" b="1" dirty="0">
                <a:solidFill>
                  <a:srgbClr val="FF0000"/>
                </a:solidFill>
              </a:rPr>
              <a:t> мен </a:t>
            </a:r>
            <a:r>
              <a:rPr lang="ru-RU" sz="3200" b="1" dirty="0" err="1">
                <a:solidFill>
                  <a:srgbClr val="FF0000"/>
                </a:solidFill>
              </a:rPr>
              <a:t>қоршаған</a:t>
            </a:r>
            <a:r>
              <a:rPr lang="ru-RU" sz="3200" b="1" dirty="0">
                <a:solidFill>
                  <a:srgbClr val="FF0000"/>
                </a:solidFill>
              </a:rPr>
              <a:t> орта </a:t>
            </a:r>
            <a:r>
              <a:rPr lang="ru-RU" sz="3200" b="1" dirty="0" err="1">
                <a:solidFill>
                  <a:srgbClr val="FF0000"/>
                </a:solidFill>
              </a:rPr>
              <a:t>арасындағы</a:t>
            </a:r>
            <a:r>
              <a:rPr lang="ru-RU" sz="3200" b="1" dirty="0">
                <a:solidFill>
                  <a:srgbClr val="FF0000"/>
                </a:solidFill>
              </a:rPr>
              <a:t> </a:t>
            </a:r>
            <a:r>
              <a:rPr lang="ru-RU" sz="3200" b="1" dirty="0" err="1">
                <a:solidFill>
                  <a:srgbClr val="FF0000"/>
                </a:solidFill>
              </a:rPr>
              <a:t>тұрақты</a:t>
            </a:r>
            <a:r>
              <a:rPr lang="ru-RU" sz="3200" b="1" dirty="0">
                <a:solidFill>
                  <a:srgbClr val="FF0000"/>
                </a:solidFill>
              </a:rPr>
              <a:t> </a:t>
            </a:r>
            <a:r>
              <a:rPr lang="ru-RU" sz="3200" b="1" dirty="0" err="1">
                <a:solidFill>
                  <a:srgbClr val="FF0000"/>
                </a:solidFill>
              </a:rPr>
              <a:t>өзара</a:t>
            </a:r>
            <a:r>
              <a:rPr lang="ru-RU" sz="3200" b="1" dirty="0">
                <a:solidFill>
                  <a:srgbClr val="FF0000"/>
                </a:solidFill>
              </a:rPr>
              <a:t> </a:t>
            </a:r>
            <a:r>
              <a:rPr lang="ru-RU" sz="3200" b="1" dirty="0" err="1">
                <a:solidFill>
                  <a:srgbClr val="FF0000"/>
                </a:solidFill>
              </a:rPr>
              <a:t>әрекеттесуі</a:t>
            </a:r>
            <a:r>
              <a:rPr lang="ru-RU" sz="3200" b="1" dirty="0">
                <a:solidFill>
                  <a:srgbClr val="FF0000"/>
                </a:solidFill>
              </a:rPr>
              <a:t> </a:t>
            </a:r>
            <a:r>
              <a:rPr lang="ru-RU" sz="3200" b="1" dirty="0" err="1"/>
              <a:t>организмдердің</a:t>
            </a:r>
            <a:r>
              <a:rPr lang="ru-RU" sz="3200" b="1" dirty="0"/>
              <a:t> </a:t>
            </a:r>
            <a:r>
              <a:rPr lang="ru-RU" sz="3200" b="1" dirty="0" err="1"/>
              <a:t>ішкі</a:t>
            </a:r>
            <a:r>
              <a:rPr lang="ru-RU" sz="3200" b="1" dirty="0"/>
              <a:t> </a:t>
            </a:r>
            <a:r>
              <a:rPr lang="ru-RU" sz="3200" b="1" dirty="0" err="1"/>
              <a:t>тәртіпті-реттілікті</a:t>
            </a:r>
            <a:r>
              <a:rPr lang="ru-RU" sz="3200" b="1" dirty="0"/>
              <a:t> </a:t>
            </a:r>
            <a:r>
              <a:rPr lang="ru-RU" sz="3200" b="1" dirty="0" err="1"/>
              <a:t>қалай</a:t>
            </a:r>
            <a:r>
              <a:rPr lang="ru-RU" sz="3200" b="1" dirty="0"/>
              <a:t> </a:t>
            </a:r>
            <a:r>
              <a:rPr lang="ru-RU" sz="3200" b="1" dirty="0" err="1"/>
              <a:t>сақтай</a:t>
            </a:r>
            <a:r>
              <a:rPr lang="ru-RU" sz="3200" b="1" dirty="0"/>
              <a:t> </a:t>
            </a:r>
            <a:r>
              <a:rPr lang="ru-RU" sz="3200" b="1" dirty="0" err="1"/>
              <a:t>алатынын</a:t>
            </a:r>
            <a:r>
              <a:rPr lang="ru-RU" sz="3200" b="1" dirty="0"/>
              <a:t> </a:t>
            </a:r>
            <a:r>
              <a:rPr lang="ru-RU" sz="3200" b="1" dirty="0" err="1"/>
              <a:t>түсіндіреді</a:t>
            </a:r>
            <a:r>
              <a:rPr lang="ru-RU" sz="3200" b="1" dirty="0"/>
              <a:t> </a:t>
            </a:r>
            <a:r>
              <a:rPr lang="ru-RU" sz="3200" b="1" dirty="0" err="1"/>
              <a:t>және</a:t>
            </a:r>
            <a:r>
              <a:rPr lang="ru-RU" sz="3200" b="1" dirty="0"/>
              <a:t> </a:t>
            </a:r>
            <a:r>
              <a:rPr lang="ru-RU" sz="3200" b="1" dirty="0" err="1"/>
              <a:t>термодинамиканың</a:t>
            </a:r>
            <a:r>
              <a:rPr lang="ru-RU" sz="3200" b="1" dirty="0"/>
              <a:t> </a:t>
            </a:r>
            <a:r>
              <a:rPr lang="ru-RU" sz="3200" b="1" dirty="0" err="1"/>
              <a:t>екінші</a:t>
            </a:r>
            <a:r>
              <a:rPr lang="ru-RU" sz="3200" b="1" dirty="0"/>
              <a:t> </a:t>
            </a:r>
            <a:r>
              <a:rPr lang="ru-RU" sz="3200" b="1" dirty="0" err="1"/>
              <a:t>заңы</a:t>
            </a:r>
            <a:r>
              <a:rPr lang="ru-RU" sz="3200" b="1" dirty="0"/>
              <a:t> </a:t>
            </a:r>
            <a:r>
              <a:rPr lang="ru-RU" sz="3200" b="1" dirty="0" err="1"/>
              <a:t>аясында</a:t>
            </a:r>
            <a:r>
              <a:rPr lang="ru-RU" sz="3200" b="1" dirty="0"/>
              <a:t> </a:t>
            </a:r>
            <a:r>
              <a:rPr lang="ru-RU" sz="3200" b="1" dirty="0" err="1"/>
              <a:t>жұмыс</a:t>
            </a:r>
            <a:r>
              <a:rPr lang="ru-RU" sz="3200" b="1" dirty="0"/>
              <a:t> </a:t>
            </a:r>
            <a:r>
              <a:rPr lang="ru-RU" sz="3200" b="1" dirty="0" err="1"/>
              <a:t>істейді</a:t>
            </a:r>
            <a:r>
              <a:rPr lang="ru-RU" sz="3200" dirty="0"/>
              <a:t>.</a:t>
            </a:r>
          </a:p>
          <a:p>
            <a:pPr indent="534988" algn="just"/>
            <a:r>
              <a:rPr lang="ru-RU" sz="3200" dirty="0" err="1"/>
              <a:t>Химиялық</a:t>
            </a:r>
            <a:r>
              <a:rPr lang="ru-RU" sz="3200" dirty="0"/>
              <a:t> </a:t>
            </a:r>
            <a:r>
              <a:rPr lang="ru-RU" sz="3200" dirty="0" err="1"/>
              <a:t>реакцияда</a:t>
            </a:r>
            <a:r>
              <a:rPr lang="ru-RU" sz="3200" dirty="0"/>
              <a:t> </a:t>
            </a:r>
            <a:r>
              <a:rPr lang="ru-RU" sz="3200" dirty="0" err="1"/>
              <a:t>болатын</a:t>
            </a:r>
            <a:r>
              <a:rPr lang="ru-RU" sz="3200" dirty="0"/>
              <a:t> энергия </a:t>
            </a:r>
            <a:r>
              <a:rPr lang="ru-RU" sz="3200" dirty="0" err="1"/>
              <a:t>өзгерістерін</a:t>
            </a:r>
            <a:r>
              <a:rPr lang="ru-RU" sz="3200" dirty="0"/>
              <a:t> </a:t>
            </a:r>
            <a:r>
              <a:rPr lang="ru-RU" sz="3200" dirty="0" err="1"/>
              <a:t>өрнектеуге</a:t>
            </a:r>
            <a:r>
              <a:rPr lang="ru-RU" sz="3200" dirty="0"/>
              <a:t> </a:t>
            </a:r>
            <a:r>
              <a:rPr lang="ru-RU" sz="3200" dirty="0" err="1"/>
              <a:t>болатын</a:t>
            </a:r>
            <a:r>
              <a:rPr lang="ru-RU" sz="3200" dirty="0"/>
              <a:t> </a:t>
            </a:r>
            <a:r>
              <a:rPr lang="ru-RU" sz="3200" dirty="0" err="1"/>
              <a:t>үш</a:t>
            </a:r>
            <a:r>
              <a:rPr lang="ru-RU" sz="3200" dirty="0"/>
              <a:t> </a:t>
            </a:r>
            <a:r>
              <a:rPr lang="ru-RU" sz="3200" dirty="0" err="1"/>
              <a:t>сандық</a:t>
            </a:r>
            <a:r>
              <a:rPr lang="ru-RU" sz="3200" dirty="0"/>
              <a:t> </a:t>
            </a:r>
            <a:r>
              <a:rPr lang="ru-RU" sz="3200" dirty="0" err="1"/>
              <a:t>термодинамикалық</a:t>
            </a:r>
            <a:r>
              <a:rPr lang="ru-RU" sz="3200" dirty="0"/>
              <a:t> функция </a:t>
            </a:r>
            <a:r>
              <a:rPr lang="ru-RU" sz="3200" dirty="0" err="1"/>
              <a:t>анықталған</a:t>
            </a:r>
            <a:r>
              <a:rPr lang="ru-RU" sz="3200" dirty="0" smtClean="0"/>
              <a:t>:</a:t>
            </a:r>
          </a:p>
          <a:p>
            <a:pPr indent="534988" algn="just"/>
            <a:r>
              <a:rPr lang="ru-RU" sz="3200" b="1" dirty="0" err="1">
                <a:solidFill>
                  <a:srgbClr val="FF0000"/>
                </a:solidFill>
              </a:rPr>
              <a:t>Гиббстің</a:t>
            </a:r>
            <a:r>
              <a:rPr lang="ru-RU" sz="3200" b="1" dirty="0">
                <a:solidFill>
                  <a:srgbClr val="FF0000"/>
                </a:solidFill>
              </a:rPr>
              <a:t> бос </a:t>
            </a:r>
            <a:r>
              <a:rPr lang="ru-RU" sz="3200" b="1" dirty="0" err="1">
                <a:solidFill>
                  <a:srgbClr val="FF0000"/>
                </a:solidFill>
              </a:rPr>
              <a:t>энергиясы</a:t>
            </a:r>
            <a:r>
              <a:rPr lang="ru-RU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>
                <a:solidFill>
                  <a:srgbClr val="FF0000"/>
                </a:solidFill>
              </a:rPr>
              <a:t>G </a:t>
            </a:r>
            <a:endParaRPr lang="kk-KZ" sz="3200" b="1" dirty="0" smtClean="0">
              <a:solidFill>
                <a:srgbClr val="FF0000"/>
              </a:solidFill>
            </a:endParaRPr>
          </a:p>
          <a:p>
            <a:pPr indent="534988" algn="just"/>
            <a:r>
              <a:rPr lang="ru-RU" sz="3200" b="1" dirty="0">
                <a:solidFill>
                  <a:srgbClr val="FF0000"/>
                </a:solidFill>
              </a:rPr>
              <a:t>Энтальпия </a:t>
            </a:r>
            <a:r>
              <a:rPr lang="en-US" sz="3200" b="1" dirty="0" smtClean="0">
                <a:solidFill>
                  <a:srgbClr val="FF0000"/>
                </a:solidFill>
              </a:rPr>
              <a:t>H</a:t>
            </a:r>
            <a:endParaRPr lang="kk-KZ" sz="3200" b="1" dirty="0" smtClean="0">
              <a:solidFill>
                <a:srgbClr val="FF0000"/>
              </a:solidFill>
            </a:endParaRPr>
          </a:p>
          <a:p>
            <a:pPr indent="534988" algn="just"/>
            <a:r>
              <a:rPr lang="ru-RU" sz="3200" b="1" dirty="0">
                <a:solidFill>
                  <a:srgbClr val="FF0000"/>
                </a:solidFill>
              </a:rPr>
              <a:t>Энтропия </a:t>
            </a:r>
            <a:r>
              <a:rPr lang="en-US" sz="3200" b="1" dirty="0">
                <a:solidFill>
                  <a:srgbClr val="FF0000"/>
                </a:solidFill>
              </a:rPr>
              <a:t>S </a:t>
            </a:r>
            <a:endParaRPr lang="ru-RU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44349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8792" y="350193"/>
            <a:ext cx="11637033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34988"/>
            <a:r>
              <a:rPr lang="ru-RU" sz="2300" b="1" dirty="0" err="1">
                <a:solidFill>
                  <a:srgbClr val="FF0000"/>
                </a:solidFill>
              </a:rPr>
              <a:t>Гиббстің</a:t>
            </a:r>
            <a:r>
              <a:rPr lang="ru-RU" sz="2300" b="1" dirty="0">
                <a:solidFill>
                  <a:srgbClr val="FF0000"/>
                </a:solidFill>
              </a:rPr>
              <a:t> бос </a:t>
            </a:r>
            <a:r>
              <a:rPr lang="ru-RU" sz="2300" b="1" dirty="0" err="1">
                <a:solidFill>
                  <a:srgbClr val="FF0000"/>
                </a:solidFill>
              </a:rPr>
              <a:t>энергиясы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en-US" sz="2300" b="1" dirty="0">
                <a:solidFill>
                  <a:srgbClr val="FF0000"/>
                </a:solidFill>
              </a:rPr>
              <a:t>G </a:t>
            </a:r>
            <a:r>
              <a:rPr lang="en-US" sz="2300" dirty="0"/>
              <a:t>– </a:t>
            </a:r>
            <a:r>
              <a:rPr lang="ru-RU" sz="2300" b="1" dirty="0" err="1"/>
              <a:t>тұрақты</a:t>
            </a:r>
            <a:r>
              <a:rPr lang="ru-RU" sz="2300" b="1" dirty="0"/>
              <a:t> температура мен </a:t>
            </a:r>
            <a:r>
              <a:rPr lang="ru-RU" sz="2300" b="1" dirty="0" err="1"/>
              <a:t>тұрақты</a:t>
            </a:r>
            <a:r>
              <a:rPr lang="ru-RU" sz="2300" b="1" dirty="0"/>
              <a:t> </a:t>
            </a:r>
            <a:r>
              <a:rPr lang="ru-RU" sz="2300" b="1" dirty="0" err="1"/>
              <a:t>қысымда</a:t>
            </a:r>
            <a:r>
              <a:rPr lang="ru-RU" sz="2300" b="1" dirty="0"/>
              <a:t> </a:t>
            </a:r>
            <a:r>
              <a:rPr lang="ru-RU" sz="2300" dirty="0" err="1"/>
              <a:t>жүретін</a:t>
            </a:r>
            <a:r>
              <a:rPr lang="ru-RU" sz="2300" dirty="0"/>
              <a:t> </a:t>
            </a:r>
            <a:r>
              <a:rPr lang="ru-RU" sz="2300" dirty="0" err="1"/>
              <a:t>реакцияда</a:t>
            </a:r>
            <a:r>
              <a:rPr lang="ru-RU" sz="2300" dirty="0"/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жұмыс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істеуге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қабілетті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энергияның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бөлігі</a:t>
            </a:r>
            <a:r>
              <a:rPr lang="ru-RU" sz="2300" dirty="0"/>
              <a:t>.</a:t>
            </a:r>
          </a:p>
          <a:p>
            <a:pPr indent="534988"/>
            <a:r>
              <a:rPr lang="ru-RU" sz="2300" dirty="0"/>
              <a:t>Реакция бос </a:t>
            </a:r>
            <a:r>
              <a:rPr lang="ru-RU" sz="2300" dirty="0" err="1"/>
              <a:t>энергияның</a:t>
            </a:r>
            <a:r>
              <a:rPr lang="ru-RU" sz="2300" dirty="0"/>
              <a:t> </a:t>
            </a:r>
            <a:r>
              <a:rPr lang="ru-RU" sz="2300" dirty="0" err="1"/>
              <a:t>бөлінуімен</a:t>
            </a:r>
            <a:r>
              <a:rPr lang="ru-RU" sz="2300" dirty="0"/>
              <a:t> </a:t>
            </a:r>
            <a:r>
              <a:rPr lang="ru-RU" sz="2300" dirty="0" err="1"/>
              <a:t>жүретін</a:t>
            </a:r>
            <a:r>
              <a:rPr lang="ru-RU" sz="2300" dirty="0"/>
              <a:t> </a:t>
            </a:r>
            <a:r>
              <a:rPr lang="ru-RU" sz="2300" dirty="0" err="1"/>
              <a:t>жағдайларда</a:t>
            </a:r>
            <a:r>
              <a:rPr lang="ru-RU" sz="2300" dirty="0"/>
              <a:t> (</a:t>
            </a:r>
            <a:r>
              <a:rPr lang="ru-RU" sz="2300" dirty="0" err="1"/>
              <a:t>яғни</a:t>
            </a:r>
            <a:r>
              <a:rPr lang="ru-RU" sz="2300" dirty="0"/>
              <a:t> </a:t>
            </a:r>
            <a:r>
              <a:rPr lang="ru-RU" sz="2300" dirty="0" err="1"/>
              <a:t>жүйедегі</a:t>
            </a:r>
            <a:r>
              <a:rPr lang="ru-RU" sz="2300" dirty="0"/>
              <a:t> </a:t>
            </a:r>
            <a:r>
              <a:rPr lang="ru-RU" sz="2300" dirty="0" err="1"/>
              <a:t>өзгерістер</a:t>
            </a:r>
            <a:r>
              <a:rPr lang="ru-RU" sz="2300" dirty="0"/>
              <a:t> бос </a:t>
            </a:r>
            <a:r>
              <a:rPr lang="ru-RU" sz="2300" dirty="0" err="1"/>
              <a:t>энергияның</a:t>
            </a:r>
            <a:r>
              <a:rPr lang="ru-RU" sz="2300" dirty="0"/>
              <a:t> </a:t>
            </a:r>
            <a:r>
              <a:rPr lang="ru-RU" sz="2300" dirty="0" err="1"/>
              <a:t>азаюымен</a:t>
            </a:r>
            <a:r>
              <a:rPr lang="ru-RU" sz="2300" dirty="0"/>
              <a:t> </a:t>
            </a:r>
            <a:r>
              <a:rPr lang="ru-RU" sz="2300" dirty="0" err="1"/>
              <a:t>жүреді</a:t>
            </a:r>
            <a:r>
              <a:rPr lang="ru-RU" sz="2300" dirty="0"/>
              <a:t>), </a:t>
            </a:r>
            <a:r>
              <a:rPr lang="ru-RU" sz="2300" b="1" dirty="0">
                <a:solidFill>
                  <a:srgbClr val="FF0000"/>
                </a:solidFill>
              </a:rPr>
              <a:t>бос </a:t>
            </a:r>
            <a:r>
              <a:rPr lang="ru-RU" sz="2300" b="1" dirty="0" err="1">
                <a:solidFill>
                  <a:srgbClr val="FF0000"/>
                </a:solidFill>
              </a:rPr>
              <a:t>энергияның</a:t>
            </a:r>
            <a:r>
              <a:rPr lang="ru-RU" sz="2300" b="1" dirty="0">
                <a:solidFill>
                  <a:srgbClr val="FF0000"/>
                </a:solidFill>
              </a:rPr>
              <a:t> ∆</a:t>
            </a:r>
            <a:r>
              <a:rPr lang="en-US" sz="2300" b="1" dirty="0">
                <a:solidFill>
                  <a:srgbClr val="FF0000"/>
                </a:solidFill>
              </a:rPr>
              <a:t>G </a:t>
            </a:r>
            <a:r>
              <a:rPr lang="ru-RU" sz="2300" b="1" dirty="0" err="1">
                <a:solidFill>
                  <a:srgbClr val="FF0000"/>
                </a:solidFill>
              </a:rPr>
              <a:t>өзгеруі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теріс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мән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dirty="0" err="1"/>
              <a:t>болып</a:t>
            </a:r>
            <a:r>
              <a:rPr lang="ru-RU" sz="2300" dirty="0"/>
              <a:t> </a:t>
            </a:r>
            <a:r>
              <a:rPr lang="ru-RU" sz="2300" dirty="0" err="1"/>
              <a:t>табылады</a:t>
            </a:r>
            <a:r>
              <a:rPr lang="ru-RU" sz="2300" dirty="0"/>
              <a:t> </a:t>
            </a:r>
            <a:r>
              <a:rPr lang="ru-RU" sz="2300" dirty="0" err="1"/>
              <a:t>және</a:t>
            </a:r>
            <a:r>
              <a:rPr lang="ru-RU" sz="2300" dirty="0"/>
              <a:t> </a:t>
            </a:r>
            <a:r>
              <a:rPr lang="ru-RU" sz="2300" dirty="0" err="1"/>
              <a:t>мұндай</a:t>
            </a:r>
            <a:r>
              <a:rPr lang="ru-RU" sz="2300" dirty="0"/>
              <a:t> реакция </a:t>
            </a:r>
            <a:r>
              <a:rPr lang="ru-RU" sz="2300" b="1" dirty="0" err="1">
                <a:solidFill>
                  <a:srgbClr val="FF0000"/>
                </a:solidFill>
              </a:rPr>
              <a:t>экзергоникалық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dirty="0" err="1"/>
              <a:t>деп</a:t>
            </a:r>
            <a:r>
              <a:rPr lang="ru-RU" sz="2300" dirty="0"/>
              <a:t> </a:t>
            </a:r>
            <a:r>
              <a:rPr lang="ru-RU" sz="2300" dirty="0" err="1"/>
              <a:t>аталады</a:t>
            </a:r>
            <a:r>
              <a:rPr lang="ru-RU" sz="2300" dirty="0"/>
              <a:t>.</a:t>
            </a:r>
          </a:p>
          <a:p>
            <a:pPr indent="534988"/>
            <a:r>
              <a:rPr lang="ru-RU" sz="2300" b="1" dirty="0" err="1">
                <a:solidFill>
                  <a:srgbClr val="FF0000"/>
                </a:solidFill>
              </a:rPr>
              <a:t>Эндергоникалық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реакцияларда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жүйе</a:t>
            </a:r>
            <a:r>
              <a:rPr lang="ru-RU" sz="2300" b="1" dirty="0">
                <a:solidFill>
                  <a:srgbClr val="FF0000"/>
                </a:solidFill>
              </a:rPr>
              <a:t> бос </a:t>
            </a:r>
            <a:r>
              <a:rPr lang="ru-RU" sz="2300" b="1" dirty="0" err="1">
                <a:solidFill>
                  <a:srgbClr val="FF0000"/>
                </a:solidFill>
              </a:rPr>
              <a:t>энергияға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ие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болады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dirty="0"/>
              <a:t>(</a:t>
            </a:r>
            <a:r>
              <a:rPr lang="ru-RU" sz="2300" dirty="0" err="1"/>
              <a:t>жоғарылайды</a:t>
            </a:r>
            <a:r>
              <a:rPr lang="ru-RU" sz="2300" dirty="0"/>
              <a:t>) </a:t>
            </a:r>
            <a:r>
              <a:rPr lang="ru-RU" sz="2300" dirty="0" err="1"/>
              <a:t>және</a:t>
            </a:r>
            <a:r>
              <a:rPr lang="ru-RU" sz="2300" dirty="0"/>
              <a:t> </a:t>
            </a:r>
            <a:r>
              <a:rPr lang="ru-RU" sz="2300" b="1" dirty="0">
                <a:solidFill>
                  <a:srgbClr val="FF0000"/>
                </a:solidFill>
              </a:rPr>
              <a:t>∆</a:t>
            </a:r>
            <a:r>
              <a:rPr lang="en-US" sz="2300" b="1" dirty="0">
                <a:solidFill>
                  <a:srgbClr val="FF0000"/>
                </a:solidFill>
              </a:rPr>
              <a:t>G &gt; 0</a:t>
            </a:r>
            <a:r>
              <a:rPr lang="en-US" sz="2300" b="1" dirty="0" smtClean="0">
                <a:solidFill>
                  <a:srgbClr val="FF0000"/>
                </a:solidFill>
              </a:rPr>
              <a:t>.</a:t>
            </a:r>
            <a:endParaRPr lang="kk-KZ" sz="2300" b="1" dirty="0" smtClean="0">
              <a:solidFill>
                <a:srgbClr val="FF0000"/>
              </a:solidFill>
            </a:endParaRPr>
          </a:p>
          <a:p>
            <a:pPr indent="534988"/>
            <a:endParaRPr lang="ru-RU" sz="2300" dirty="0" smtClean="0"/>
          </a:p>
          <a:p>
            <a:pPr indent="534988" algn="just"/>
            <a:r>
              <a:rPr lang="ru-RU" sz="2300" b="1" dirty="0" smtClean="0">
                <a:solidFill>
                  <a:srgbClr val="FF0000"/>
                </a:solidFill>
              </a:rPr>
              <a:t>Энтальпия </a:t>
            </a:r>
            <a:r>
              <a:rPr lang="en-US" sz="2300" b="1" dirty="0">
                <a:solidFill>
                  <a:srgbClr val="FF0000"/>
                </a:solidFill>
              </a:rPr>
              <a:t>H </a:t>
            </a:r>
            <a:r>
              <a:rPr lang="en-US" sz="2300" dirty="0"/>
              <a:t>- </a:t>
            </a:r>
            <a:r>
              <a:rPr lang="ru-RU" sz="2300" dirty="0"/>
              <a:t>реакция </a:t>
            </a:r>
            <a:r>
              <a:rPr lang="ru-RU" sz="2300" dirty="0" err="1"/>
              <a:t>жүйесінің</a:t>
            </a:r>
            <a:r>
              <a:rPr lang="ru-RU" sz="2300" dirty="0"/>
              <a:t> </a:t>
            </a:r>
            <a:r>
              <a:rPr lang="ru-RU" sz="2300" b="1" dirty="0">
                <a:solidFill>
                  <a:srgbClr val="FF0000"/>
                </a:solidFill>
              </a:rPr>
              <a:t>«</a:t>
            </a:r>
            <a:r>
              <a:rPr lang="ru-RU" sz="2300" b="1" dirty="0" err="1">
                <a:solidFill>
                  <a:srgbClr val="FF0000"/>
                </a:solidFill>
              </a:rPr>
              <a:t>жылу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мөлшері</a:t>
            </a:r>
            <a:r>
              <a:rPr lang="ru-RU" sz="2300" b="1" dirty="0">
                <a:solidFill>
                  <a:srgbClr val="FF0000"/>
                </a:solidFill>
              </a:rPr>
              <a:t>» </a:t>
            </a:r>
            <a:r>
              <a:rPr lang="ru-RU" sz="2300" dirty="0" err="1"/>
              <a:t>деп</a:t>
            </a:r>
            <a:r>
              <a:rPr lang="ru-RU" sz="2300" dirty="0"/>
              <a:t> </a:t>
            </a:r>
            <a:r>
              <a:rPr lang="ru-RU" sz="2300" dirty="0" err="1"/>
              <a:t>аталады</a:t>
            </a:r>
            <a:r>
              <a:rPr lang="ru-RU" sz="2300" dirty="0"/>
              <a:t>. </a:t>
            </a:r>
            <a:endParaRPr lang="ru-RU" sz="2300" dirty="0" smtClean="0"/>
          </a:p>
          <a:p>
            <a:pPr indent="534988" algn="just"/>
            <a:r>
              <a:rPr lang="ru-RU" sz="2300" dirty="0" err="1" smtClean="0"/>
              <a:t>Ол</a:t>
            </a:r>
            <a:r>
              <a:rPr lang="ru-RU" sz="2300" dirty="0" smtClean="0"/>
              <a:t> </a:t>
            </a:r>
            <a:r>
              <a:rPr lang="ru-RU" sz="2300" dirty="0" err="1"/>
              <a:t>реакцияға</a:t>
            </a:r>
            <a:r>
              <a:rPr lang="ru-RU" sz="2300" dirty="0"/>
              <a:t> </a:t>
            </a:r>
            <a:r>
              <a:rPr lang="ru-RU" sz="2300" dirty="0" err="1"/>
              <a:t>түсетін</a:t>
            </a:r>
            <a:r>
              <a:rPr lang="ru-RU" sz="2300" dirty="0"/>
              <a:t> </a:t>
            </a:r>
            <a:r>
              <a:rPr lang="ru-RU" sz="2300" b="1" dirty="0" err="1"/>
              <a:t>заттардағы</a:t>
            </a:r>
            <a:r>
              <a:rPr lang="ru-RU" sz="2300" b="1" dirty="0"/>
              <a:t> </a:t>
            </a:r>
            <a:r>
              <a:rPr lang="ru-RU" sz="2300" b="1" dirty="0" err="1"/>
              <a:t>және</a:t>
            </a:r>
            <a:r>
              <a:rPr lang="ru-RU" sz="2300" b="1" dirty="0"/>
              <a:t> реакция </a:t>
            </a:r>
            <a:r>
              <a:rPr lang="ru-RU" sz="2300" b="1" dirty="0" err="1"/>
              <a:t>өнімдері</a:t>
            </a:r>
            <a:r>
              <a:rPr lang="ru-RU" sz="2300" b="1" dirty="0"/>
              <a:t> </a:t>
            </a:r>
            <a:r>
              <a:rPr lang="ru-RU" sz="2300" dirty="0" err="1"/>
              <a:t>болып</a:t>
            </a:r>
            <a:r>
              <a:rPr lang="ru-RU" sz="2300" dirty="0"/>
              <a:t> </a:t>
            </a:r>
            <a:r>
              <a:rPr lang="ru-RU" sz="2300" dirty="0" err="1"/>
              <a:t>табылатын</a:t>
            </a:r>
            <a:r>
              <a:rPr lang="ru-RU" sz="2300" dirty="0"/>
              <a:t> </a:t>
            </a:r>
            <a:r>
              <a:rPr lang="ru-RU" sz="2300" dirty="0" err="1"/>
              <a:t>заттардағы</a:t>
            </a:r>
            <a:r>
              <a:rPr lang="ru-RU" sz="2300" dirty="0"/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химиялық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байланыстардың</a:t>
            </a:r>
            <a:r>
              <a:rPr lang="ru-RU" sz="2300" b="1" dirty="0">
                <a:solidFill>
                  <a:srgbClr val="FF0000"/>
                </a:solidFill>
              </a:rPr>
              <a:t> саны мен </a:t>
            </a:r>
            <a:r>
              <a:rPr lang="ru-RU" sz="2300" b="1" dirty="0" err="1">
                <a:solidFill>
                  <a:srgbClr val="FF0000"/>
                </a:solidFill>
              </a:rPr>
              <a:t>сипатын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dirty="0" err="1"/>
              <a:t>көрсетеді</a:t>
            </a:r>
            <a:r>
              <a:rPr lang="ru-RU" sz="2300" dirty="0"/>
              <a:t>.</a:t>
            </a:r>
          </a:p>
          <a:p>
            <a:pPr indent="534988" algn="just"/>
            <a:r>
              <a:rPr lang="ru-RU" sz="2300" b="1" dirty="0" err="1">
                <a:solidFill>
                  <a:srgbClr val="FF0000"/>
                </a:solidFill>
              </a:rPr>
              <a:t>Жылу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бөлінетін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химиялық</a:t>
            </a:r>
            <a:r>
              <a:rPr lang="ru-RU" sz="2300" b="1" dirty="0">
                <a:solidFill>
                  <a:srgbClr val="FF0000"/>
                </a:solidFill>
              </a:rPr>
              <a:t> реакция </a:t>
            </a:r>
            <a:r>
              <a:rPr lang="ru-RU" sz="2300" b="1" dirty="0" err="1">
                <a:solidFill>
                  <a:srgbClr val="FF0000"/>
                </a:solidFill>
              </a:rPr>
              <a:t>экзотермиялық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dirty="0" err="1"/>
              <a:t>деп</a:t>
            </a:r>
            <a:r>
              <a:rPr lang="ru-RU" sz="2300" dirty="0"/>
              <a:t> </a:t>
            </a:r>
            <a:r>
              <a:rPr lang="ru-RU" sz="2300" dirty="0" err="1"/>
              <a:t>аталады</a:t>
            </a:r>
            <a:r>
              <a:rPr lang="ru-RU" sz="2300" dirty="0"/>
              <a:t>. </a:t>
            </a:r>
            <a:endParaRPr lang="ru-RU" sz="2300" dirty="0" smtClean="0"/>
          </a:p>
          <a:p>
            <a:pPr indent="534988" algn="just"/>
            <a:r>
              <a:rPr lang="ru-RU" sz="2300" dirty="0" err="1" smtClean="0"/>
              <a:t>Егер</a:t>
            </a:r>
            <a:r>
              <a:rPr lang="ru-RU" sz="2300" dirty="0" smtClean="0"/>
              <a:t> </a:t>
            </a:r>
            <a:r>
              <a:rPr lang="ru-RU" sz="2300" dirty="0"/>
              <a:t>реакция </a:t>
            </a:r>
            <a:r>
              <a:rPr lang="ru-RU" sz="2300" dirty="0" err="1"/>
              <a:t>өнімдерінің</a:t>
            </a:r>
            <a:r>
              <a:rPr lang="ru-RU" sz="2300" dirty="0"/>
              <a:t> </a:t>
            </a:r>
            <a:r>
              <a:rPr lang="ru-RU" sz="2300" b="1" dirty="0" err="1" smtClean="0">
                <a:solidFill>
                  <a:srgbClr val="FF0000"/>
                </a:solidFill>
              </a:rPr>
              <a:t>H</a:t>
            </a:r>
            <a:r>
              <a:rPr lang="ru-RU" sz="2300" b="1" baseline="-25000" dirty="0" err="1" smtClean="0">
                <a:solidFill>
                  <a:srgbClr val="FF0000"/>
                </a:solidFill>
              </a:rPr>
              <a:t>обр</a:t>
            </a:r>
            <a:r>
              <a:rPr lang="ru-RU" sz="2300" b="1" dirty="0" smtClean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түзілу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энтальпиясы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dirty="0" err="1"/>
              <a:t>реакцияға</a:t>
            </a:r>
            <a:r>
              <a:rPr lang="ru-RU" sz="2300" dirty="0"/>
              <a:t> </a:t>
            </a:r>
            <a:r>
              <a:rPr lang="ru-RU" sz="2300" dirty="0" err="1"/>
              <a:t>түсетін</a:t>
            </a:r>
            <a:r>
              <a:rPr lang="ru-RU" sz="2300" dirty="0"/>
              <a:t> </a:t>
            </a:r>
            <a:r>
              <a:rPr lang="ru-RU" sz="2300" dirty="0" err="1"/>
              <a:t>заттарға</a:t>
            </a:r>
            <a:r>
              <a:rPr lang="ru-RU" sz="2300" dirty="0"/>
              <a:t> </a:t>
            </a:r>
            <a:r>
              <a:rPr lang="ru-RU" sz="2300" dirty="0" err="1"/>
              <a:t>қарағанда</a:t>
            </a:r>
            <a:r>
              <a:rPr lang="ru-RU" sz="2300" dirty="0"/>
              <a:t> аз </a:t>
            </a:r>
            <a:r>
              <a:rPr lang="ru-RU" sz="2300" dirty="0" err="1"/>
              <a:t>болса</a:t>
            </a:r>
            <a:r>
              <a:rPr lang="ru-RU" sz="2300" dirty="0"/>
              <a:t>, </a:t>
            </a:r>
            <a:r>
              <a:rPr lang="ru-RU" sz="2300" b="1" dirty="0">
                <a:solidFill>
                  <a:srgbClr val="FF0000"/>
                </a:solidFill>
              </a:rPr>
              <a:t>∆</a:t>
            </a:r>
            <a:r>
              <a:rPr lang="en-US" sz="2300" b="1" dirty="0">
                <a:solidFill>
                  <a:srgbClr val="FF0000"/>
                </a:solidFill>
              </a:rPr>
              <a:t>H &lt; 0.</a:t>
            </a:r>
          </a:p>
          <a:p>
            <a:pPr indent="534988" algn="just"/>
            <a:r>
              <a:rPr lang="ru-RU" sz="2300" b="1" dirty="0" err="1"/>
              <a:t>Қоршаған</a:t>
            </a:r>
            <a:r>
              <a:rPr lang="ru-RU" sz="2300" b="1" dirty="0"/>
              <a:t> </a:t>
            </a:r>
            <a:r>
              <a:rPr lang="ru-RU" sz="2300" b="1" dirty="0" err="1"/>
              <a:t>ортадан</a:t>
            </a:r>
            <a:r>
              <a:rPr lang="ru-RU" sz="2300" b="1" dirty="0"/>
              <a:t> </a:t>
            </a:r>
            <a:r>
              <a:rPr lang="ru-RU" sz="2300" b="1" dirty="0" err="1"/>
              <a:t>жылу</a:t>
            </a:r>
            <a:r>
              <a:rPr lang="ru-RU" sz="2300" b="1" dirty="0"/>
              <a:t> </a:t>
            </a:r>
            <a:r>
              <a:rPr lang="ru-RU" sz="2300" b="1" dirty="0" err="1"/>
              <a:t>алатын</a:t>
            </a:r>
            <a:r>
              <a:rPr lang="ru-RU" sz="2300" b="1" dirty="0"/>
              <a:t> </a:t>
            </a:r>
            <a:r>
              <a:rPr lang="ru-RU" sz="2300" b="1" dirty="0" err="1"/>
              <a:t>реакциялық</a:t>
            </a:r>
            <a:r>
              <a:rPr lang="ru-RU" sz="2300" b="1" dirty="0"/>
              <a:t> </a:t>
            </a:r>
            <a:r>
              <a:rPr lang="ru-RU" sz="2300" b="1" dirty="0" err="1"/>
              <a:t>жүйелер</a:t>
            </a:r>
            <a:r>
              <a:rPr lang="ru-RU" sz="2300" b="1" dirty="0"/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эндотермиялық</a:t>
            </a:r>
            <a:r>
              <a:rPr lang="ru-RU" sz="2300" dirty="0"/>
              <a:t> </a:t>
            </a:r>
            <a:r>
              <a:rPr lang="ru-RU" sz="2300" dirty="0" err="1"/>
              <a:t>деп</a:t>
            </a:r>
            <a:r>
              <a:rPr lang="ru-RU" sz="2300" dirty="0"/>
              <a:t> </a:t>
            </a:r>
            <a:r>
              <a:rPr lang="ru-RU" sz="2300" dirty="0" err="1"/>
              <a:t>аталады</a:t>
            </a:r>
            <a:r>
              <a:rPr lang="ru-RU" sz="2300" dirty="0"/>
              <a:t>; </a:t>
            </a:r>
            <a:r>
              <a:rPr lang="ru-RU" sz="2300" dirty="0" err="1"/>
              <a:t>олар</a:t>
            </a:r>
            <a:r>
              <a:rPr lang="ru-RU" sz="2300" dirty="0"/>
              <a:t> </a:t>
            </a:r>
            <a:r>
              <a:rPr lang="ru-RU" sz="2300" dirty="0" err="1"/>
              <a:t>үшін</a:t>
            </a:r>
            <a:r>
              <a:rPr lang="ru-RU" sz="2300" dirty="0"/>
              <a:t> </a:t>
            </a:r>
            <a:r>
              <a:rPr lang="ru-RU" sz="2300" b="1" dirty="0">
                <a:solidFill>
                  <a:srgbClr val="FF0000"/>
                </a:solidFill>
              </a:rPr>
              <a:t>∆</a:t>
            </a:r>
            <a:r>
              <a:rPr lang="en-US" sz="2300" b="1" dirty="0">
                <a:solidFill>
                  <a:srgbClr val="FF0000"/>
                </a:solidFill>
              </a:rPr>
              <a:t>H - </a:t>
            </a:r>
            <a:r>
              <a:rPr lang="ru-RU" sz="2300" b="1" dirty="0" err="1">
                <a:solidFill>
                  <a:srgbClr val="FF0000"/>
                </a:solidFill>
              </a:rPr>
              <a:t>оң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мән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dirty="0" err="1"/>
              <a:t>болып</a:t>
            </a:r>
            <a:r>
              <a:rPr lang="ru-RU" sz="2300" dirty="0"/>
              <a:t> </a:t>
            </a:r>
            <a:r>
              <a:rPr lang="ru-RU" sz="2300" dirty="0" err="1"/>
              <a:t>табылады</a:t>
            </a:r>
            <a:r>
              <a:rPr lang="ru-RU" sz="2300" dirty="0" smtClean="0"/>
              <a:t>.</a:t>
            </a:r>
            <a:endParaRPr lang="en-US" sz="23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62118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79562" y="247154"/>
            <a:ext cx="11490385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34988" algn="just"/>
            <a:r>
              <a:rPr lang="ru-RU" sz="2400" b="1" dirty="0">
                <a:solidFill>
                  <a:srgbClr val="FF0000"/>
                </a:solidFill>
              </a:rPr>
              <a:t>Энтропия </a:t>
            </a:r>
            <a:r>
              <a:rPr lang="en-US" sz="2400" b="1" dirty="0">
                <a:solidFill>
                  <a:srgbClr val="FF0000"/>
                </a:solidFill>
              </a:rPr>
              <a:t>S</a:t>
            </a:r>
            <a:r>
              <a:rPr lang="en-US" sz="2400" dirty="0"/>
              <a:t> – </a:t>
            </a:r>
            <a:r>
              <a:rPr lang="ru-RU" sz="2400" b="1" dirty="0" err="1"/>
              <a:t>жүйенің</a:t>
            </a:r>
            <a:r>
              <a:rPr lang="ru-RU" sz="2400" b="1" dirty="0"/>
              <a:t> </a:t>
            </a:r>
            <a:r>
              <a:rPr lang="ru-RU" sz="2400" b="1" dirty="0" err="1"/>
              <a:t>кездейсоқтық</a:t>
            </a:r>
            <a:r>
              <a:rPr lang="ru-RU" sz="2400" b="1" dirty="0"/>
              <a:t> (</a:t>
            </a:r>
            <a:r>
              <a:rPr lang="ru-RU" sz="2400" b="1" dirty="0" err="1"/>
              <a:t>немесе</a:t>
            </a:r>
            <a:r>
              <a:rPr lang="ru-RU" sz="2400" b="1" dirty="0"/>
              <a:t> </a:t>
            </a:r>
            <a:r>
              <a:rPr lang="ru-RU" sz="2400" b="1" dirty="0" err="1"/>
              <a:t>тәртіпсіздік</a:t>
            </a:r>
            <a:r>
              <a:rPr lang="ru-RU" sz="2400" b="1" dirty="0"/>
              <a:t>) </a:t>
            </a:r>
            <a:r>
              <a:rPr lang="ru-RU" sz="2400" b="1" dirty="0" err="1"/>
              <a:t>өлшемі</a:t>
            </a:r>
            <a:r>
              <a:rPr lang="ru-RU" sz="2400" dirty="0"/>
              <a:t>. </a:t>
            </a:r>
            <a:endParaRPr lang="ru-RU" sz="2400" dirty="0" smtClean="0"/>
          </a:p>
          <a:p>
            <a:pPr indent="534988" algn="just"/>
            <a:r>
              <a:rPr lang="ru-RU" sz="2400" b="1" dirty="0" smtClean="0">
                <a:solidFill>
                  <a:srgbClr val="FF0000"/>
                </a:solidFill>
              </a:rPr>
              <a:t>Реакция </a:t>
            </a:r>
            <a:r>
              <a:rPr lang="ru-RU" sz="2400" b="1" dirty="0" err="1">
                <a:solidFill>
                  <a:srgbClr val="FF0000"/>
                </a:solidFill>
              </a:rPr>
              <a:t>өнімдері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dirty="0" err="1"/>
              <a:t>бастапқы</a:t>
            </a:r>
            <a:r>
              <a:rPr lang="ru-RU" sz="2400" dirty="0"/>
              <a:t> </a:t>
            </a:r>
            <a:r>
              <a:rPr lang="ru-RU" sz="2400" dirty="0" err="1"/>
              <a:t>заттарға</a:t>
            </a:r>
            <a:r>
              <a:rPr lang="ru-RU" sz="2400" dirty="0"/>
              <a:t> </a:t>
            </a:r>
            <a:r>
              <a:rPr lang="ru-RU" sz="2400" dirty="0" err="1"/>
              <a:t>қарағанда</a:t>
            </a:r>
            <a:r>
              <a:rPr lang="ru-RU" sz="2400" dirty="0"/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күрделірек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және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ретсіз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болса</a:t>
            </a:r>
            <a:r>
              <a:rPr lang="ru-RU" sz="2400" dirty="0"/>
              <a:t>, </a:t>
            </a:r>
            <a:r>
              <a:rPr lang="ru-RU" sz="2400" b="1" dirty="0">
                <a:solidFill>
                  <a:srgbClr val="FF0000"/>
                </a:solidFill>
              </a:rPr>
              <a:t>реакция </a:t>
            </a:r>
            <a:r>
              <a:rPr lang="ru-RU" sz="2400" b="1" dirty="0" err="1">
                <a:solidFill>
                  <a:srgbClr val="FF0000"/>
                </a:solidFill>
              </a:rPr>
              <a:t>энтропияның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жоғарылауымен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жүреді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dirty="0" err="1"/>
              <a:t>деп</a:t>
            </a:r>
            <a:r>
              <a:rPr lang="ru-RU" sz="2400" dirty="0"/>
              <a:t> </a:t>
            </a:r>
            <a:r>
              <a:rPr lang="ru-RU" sz="2400" dirty="0" err="1"/>
              <a:t>саналады</a:t>
            </a:r>
            <a:r>
              <a:rPr lang="ru-RU" sz="2400" dirty="0"/>
              <a:t>.</a:t>
            </a:r>
          </a:p>
          <a:p>
            <a:pPr indent="534988" algn="just"/>
            <a:endParaRPr lang="ru-RU" sz="2400" dirty="0" smtClean="0"/>
          </a:p>
          <a:p>
            <a:pPr indent="534988" algn="just"/>
            <a:r>
              <a:rPr lang="ru-RU" sz="2400" b="1" dirty="0" smtClean="0">
                <a:solidFill>
                  <a:srgbClr val="FF0000"/>
                </a:solidFill>
              </a:rPr>
              <a:t>∆</a:t>
            </a:r>
            <a:r>
              <a:rPr lang="en-US" sz="2400" b="1" dirty="0">
                <a:solidFill>
                  <a:srgbClr val="FF0000"/>
                </a:solidFill>
              </a:rPr>
              <a:t>G </a:t>
            </a:r>
            <a:r>
              <a:rPr lang="kk-KZ" sz="2400" dirty="0" smtClean="0"/>
              <a:t>(</a:t>
            </a:r>
            <a:r>
              <a:rPr lang="ru-RU" sz="2400" b="1" dirty="0" err="1" smtClean="0"/>
              <a:t>Гиббстің</a:t>
            </a:r>
            <a:r>
              <a:rPr lang="ru-RU" sz="2400" b="1" dirty="0" smtClean="0"/>
              <a:t> </a:t>
            </a:r>
            <a:r>
              <a:rPr lang="ru-RU" sz="2400" b="1" dirty="0"/>
              <a:t>бос </a:t>
            </a:r>
            <a:r>
              <a:rPr lang="ru-RU" sz="2400" b="1" dirty="0" err="1"/>
              <a:t>энергиясы</a:t>
            </a:r>
            <a:r>
              <a:rPr lang="ru-RU" sz="2400" b="1" dirty="0"/>
              <a:t> </a:t>
            </a:r>
            <a:r>
              <a:rPr lang="en-US" sz="2400" b="1" dirty="0" smtClean="0"/>
              <a:t>G</a:t>
            </a:r>
            <a:r>
              <a:rPr lang="kk-KZ" sz="2400" b="1" dirty="0" smtClean="0"/>
              <a:t>)</a:t>
            </a:r>
            <a:r>
              <a:rPr lang="en-US" sz="2400" b="1" dirty="0" smtClean="0"/>
              <a:t> </a:t>
            </a:r>
            <a:r>
              <a:rPr lang="ru-RU" sz="2400" dirty="0" err="1" smtClean="0"/>
              <a:t>және</a:t>
            </a:r>
            <a:r>
              <a:rPr lang="ru-RU" sz="2400" dirty="0" smtClean="0"/>
              <a:t> </a:t>
            </a:r>
            <a:r>
              <a:rPr lang="ru-RU" sz="2400" b="1" dirty="0">
                <a:solidFill>
                  <a:srgbClr val="FF0000"/>
                </a:solidFill>
              </a:rPr>
              <a:t>∆</a:t>
            </a:r>
            <a:r>
              <a:rPr lang="en-US" sz="2400" b="1" dirty="0">
                <a:solidFill>
                  <a:srgbClr val="FF0000"/>
                </a:solidFill>
              </a:rPr>
              <a:t>H</a:t>
            </a:r>
            <a:r>
              <a:rPr lang="en-US" sz="2400" dirty="0"/>
              <a:t> </a:t>
            </a:r>
            <a:r>
              <a:rPr lang="kk-KZ" sz="2400" dirty="0" smtClean="0"/>
              <a:t>(</a:t>
            </a:r>
            <a:r>
              <a:rPr lang="ru-RU" sz="2400" b="1" dirty="0" smtClean="0"/>
              <a:t>Энтальпия </a:t>
            </a:r>
            <a:r>
              <a:rPr lang="en-US" sz="2400" b="1" dirty="0" smtClean="0"/>
              <a:t>H</a:t>
            </a:r>
            <a:r>
              <a:rPr lang="kk-KZ" sz="2400" b="1" dirty="0" smtClean="0"/>
              <a:t>)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ru-RU" sz="2400" dirty="0" err="1" smtClean="0"/>
              <a:t>өлшем</a:t>
            </a:r>
            <a:r>
              <a:rPr lang="ru-RU" sz="2400" dirty="0" smtClean="0"/>
              <a:t> </a:t>
            </a:r>
            <a:r>
              <a:rPr lang="ru-RU" sz="2400" dirty="0" err="1"/>
              <a:t>бірліктері</a:t>
            </a:r>
            <a:r>
              <a:rPr lang="ru-RU" sz="2400" dirty="0"/>
              <a:t> </a:t>
            </a:r>
            <a:endParaRPr lang="ru-RU" sz="2400" dirty="0" smtClean="0"/>
          </a:p>
          <a:p>
            <a:pPr indent="534988" algn="just"/>
            <a:r>
              <a:rPr lang="ru-RU" sz="2400" dirty="0" smtClean="0"/>
              <a:t>Дж/моль </a:t>
            </a:r>
            <a:r>
              <a:rPr lang="ru-RU" sz="2400" dirty="0"/>
              <a:t>(</a:t>
            </a:r>
            <a:r>
              <a:rPr lang="ru-RU" sz="2400" dirty="0" err="1"/>
              <a:t>джоульдің</a:t>
            </a:r>
            <a:r>
              <a:rPr lang="ru-RU" sz="2400" dirty="0"/>
              <a:t> </a:t>
            </a:r>
            <a:r>
              <a:rPr lang="ru-RU" sz="2400" dirty="0" err="1"/>
              <a:t>мольге</a:t>
            </a:r>
            <a:r>
              <a:rPr lang="ru-RU" sz="2400" dirty="0"/>
              <a:t> </a:t>
            </a:r>
            <a:r>
              <a:rPr lang="ru-RU" sz="2400" dirty="0" err="1"/>
              <a:t>қатынасы</a:t>
            </a:r>
            <a:r>
              <a:rPr lang="ru-RU" sz="2400" dirty="0"/>
              <a:t>) </a:t>
            </a:r>
            <a:r>
              <a:rPr lang="ru-RU" sz="2400" dirty="0" err="1"/>
              <a:t>және</a:t>
            </a:r>
            <a:r>
              <a:rPr lang="ru-RU" sz="2400" dirty="0"/>
              <a:t> кал/моль (</a:t>
            </a:r>
            <a:r>
              <a:rPr lang="ru-RU" sz="2400" dirty="0" err="1"/>
              <a:t>калорияның</a:t>
            </a:r>
            <a:r>
              <a:rPr lang="ru-RU" sz="2400" dirty="0"/>
              <a:t> </a:t>
            </a:r>
            <a:r>
              <a:rPr lang="ru-RU" sz="2400" dirty="0" err="1"/>
              <a:t>мольге</a:t>
            </a:r>
            <a:r>
              <a:rPr lang="ru-RU" sz="2400" dirty="0"/>
              <a:t> </a:t>
            </a:r>
            <a:r>
              <a:rPr lang="ru-RU" sz="2400" dirty="0" err="1" smtClean="0"/>
              <a:t>қатынасы</a:t>
            </a:r>
            <a:r>
              <a:rPr lang="ru-RU" sz="2400" dirty="0"/>
              <a:t>). 1 кал = 4,184 Дж.</a:t>
            </a:r>
          </a:p>
          <a:p>
            <a:pPr indent="534988" algn="just"/>
            <a:r>
              <a:rPr lang="ru-RU" sz="2400" b="1" dirty="0" err="1">
                <a:solidFill>
                  <a:srgbClr val="FF0000"/>
                </a:solidFill>
              </a:rPr>
              <a:t>Энтропияның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өлшем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бірліктері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/>
              <a:t>S</a:t>
            </a:r>
            <a:r>
              <a:rPr lang="en-US" sz="2400" dirty="0"/>
              <a:t> – </a:t>
            </a:r>
            <a:r>
              <a:rPr lang="ru-RU" sz="2400" dirty="0"/>
              <a:t>Дж/(моль · К) (</a:t>
            </a:r>
            <a:r>
              <a:rPr lang="ru-RU" sz="2400" dirty="0" err="1"/>
              <a:t>джоульдің</a:t>
            </a:r>
            <a:r>
              <a:rPr lang="ru-RU" sz="2400" dirty="0"/>
              <a:t> </a:t>
            </a:r>
            <a:r>
              <a:rPr lang="ru-RU" sz="2400" dirty="0" err="1"/>
              <a:t>мольге</a:t>
            </a:r>
            <a:r>
              <a:rPr lang="ru-RU" sz="2400" dirty="0"/>
              <a:t> </a:t>
            </a:r>
            <a:r>
              <a:rPr lang="ru-RU" sz="2400" dirty="0" err="1"/>
              <a:t>және</a:t>
            </a:r>
            <a:r>
              <a:rPr lang="ru-RU" sz="2400" dirty="0"/>
              <a:t> </a:t>
            </a:r>
            <a:r>
              <a:rPr lang="ru-RU" sz="2400" dirty="0" err="1"/>
              <a:t>келвинге</a:t>
            </a:r>
            <a:r>
              <a:rPr lang="ru-RU" sz="2400" dirty="0"/>
              <a:t> </a:t>
            </a:r>
            <a:r>
              <a:rPr lang="ru-RU" sz="2400" dirty="0" err="1"/>
              <a:t>қатынасы</a:t>
            </a:r>
            <a:r>
              <a:rPr lang="ru-RU" sz="2400" dirty="0"/>
              <a:t>) (</a:t>
            </a:r>
            <a:r>
              <a:rPr lang="ru-RU" sz="2400" dirty="0" err="1"/>
              <a:t>кесте</a:t>
            </a:r>
            <a:r>
              <a:rPr lang="ru-RU" sz="2400" dirty="0"/>
              <a:t>. 13-1). </a:t>
            </a:r>
            <a:endParaRPr lang="ru-RU" sz="2400" dirty="0" smtClean="0"/>
          </a:p>
          <a:p>
            <a:pPr indent="534988" algn="just"/>
            <a:r>
              <a:rPr lang="ru-RU" sz="2400" dirty="0" err="1"/>
              <a:t>Биологиялық</a:t>
            </a:r>
            <a:r>
              <a:rPr lang="ru-RU" sz="2400" dirty="0"/>
              <a:t> </a:t>
            </a:r>
            <a:r>
              <a:rPr lang="ru-RU" sz="2400" dirty="0" err="1"/>
              <a:t>жүйелерге</a:t>
            </a:r>
            <a:r>
              <a:rPr lang="ru-RU" sz="2400" dirty="0"/>
              <a:t> </a:t>
            </a:r>
            <a:r>
              <a:rPr lang="ru-RU" sz="2400" dirty="0" err="1"/>
              <a:t>тән</a:t>
            </a:r>
            <a:r>
              <a:rPr lang="ru-RU" sz="2400" dirty="0"/>
              <a:t> </a:t>
            </a:r>
            <a:r>
              <a:rPr lang="ru-RU" sz="2400" dirty="0" err="1"/>
              <a:t>жағдайларда</a:t>
            </a:r>
            <a:r>
              <a:rPr lang="ru-RU" sz="2400" dirty="0"/>
              <a:t> (</a:t>
            </a:r>
            <a:r>
              <a:rPr lang="ru-RU" sz="2400" b="1" dirty="0" err="1">
                <a:solidFill>
                  <a:srgbClr val="FF0000"/>
                </a:solidFill>
              </a:rPr>
              <a:t>тұрақты</a:t>
            </a:r>
            <a:r>
              <a:rPr lang="ru-RU" sz="2400" b="1" dirty="0">
                <a:solidFill>
                  <a:srgbClr val="FF0000"/>
                </a:solidFill>
              </a:rPr>
              <a:t> температура </a:t>
            </a:r>
            <a:r>
              <a:rPr lang="ru-RU" sz="2400" b="1" dirty="0" err="1">
                <a:solidFill>
                  <a:srgbClr val="FF0000"/>
                </a:solidFill>
              </a:rPr>
              <a:t>және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қысым</a:t>
            </a:r>
            <a:r>
              <a:rPr lang="ru-RU" sz="2400" dirty="0"/>
              <a:t>) </a:t>
            </a:r>
            <a:r>
              <a:rPr lang="ru-RU" sz="2400" b="1" dirty="0"/>
              <a:t>бос </a:t>
            </a:r>
            <a:r>
              <a:rPr lang="ru-RU" sz="2400" b="1" dirty="0" err="1"/>
              <a:t>энергияның</a:t>
            </a:r>
            <a:r>
              <a:rPr lang="ru-RU" sz="2400" b="1" dirty="0"/>
              <a:t>, </a:t>
            </a:r>
            <a:r>
              <a:rPr lang="ru-RU" sz="2400" b="1" dirty="0" err="1"/>
              <a:t>энтальпияның</a:t>
            </a:r>
            <a:r>
              <a:rPr lang="ru-RU" sz="2400" b="1" dirty="0"/>
              <a:t> </a:t>
            </a:r>
            <a:r>
              <a:rPr lang="ru-RU" sz="2400" b="1" dirty="0" err="1"/>
              <a:t>және</a:t>
            </a:r>
            <a:r>
              <a:rPr lang="ru-RU" sz="2400" b="1" dirty="0"/>
              <a:t> </a:t>
            </a:r>
            <a:r>
              <a:rPr lang="ru-RU" sz="2400" b="1" dirty="0" err="1"/>
              <a:t>энтропияның</a:t>
            </a:r>
            <a:r>
              <a:rPr lang="ru-RU" sz="2400" b="1" dirty="0"/>
              <a:t> </a:t>
            </a:r>
            <a:r>
              <a:rPr lang="ru-RU" sz="2400" b="1" dirty="0" err="1"/>
              <a:t>өзгеруі</a:t>
            </a:r>
            <a:r>
              <a:rPr lang="ru-RU" sz="2400" b="1" dirty="0"/>
              <a:t> </a:t>
            </a:r>
            <a:r>
              <a:rPr lang="ru-RU" sz="2400" b="1" dirty="0" err="1"/>
              <a:t>келесі</a:t>
            </a:r>
            <a:r>
              <a:rPr lang="ru-RU" sz="2400" b="1" dirty="0"/>
              <a:t> </a:t>
            </a:r>
            <a:r>
              <a:rPr lang="ru-RU" sz="2400" b="1" dirty="0" err="1"/>
              <a:t>теңдеу</a:t>
            </a:r>
            <a:r>
              <a:rPr lang="ru-RU" sz="2400" b="1" dirty="0"/>
              <a:t> </a:t>
            </a:r>
            <a:r>
              <a:rPr lang="ru-RU" sz="2400" dirty="0" err="1"/>
              <a:t>арқылы</a:t>
            </a:r>
            <a:r>
              <a:rPr lang="ru-RU" sz="2400" dirty="0"/>
              <a:t> </a:t>
            </a:r>
            <a:r>
              <a:rPr lang="ru-RU" sz="2400" dirty="0" err="1"/>
              <a:t>бір-бірімен</a:t>
            </a:r>
            <a:r>
              <a:rPr lang="ru-RU" sz="2400" dirty="0"/>
              <a:t> </a:t>
            </a:r>
            <a:r>
              <a:rPr lang="ru-RU" sz="2400" dirty="0" err="1"/>
              <a:t>сандық</a:t>
            </a:r>
            <a:r>
              <a:rPr lang="ru-RU" sz="2400" dirty="0"/>
              <a:t> </a:t>
            </a:r>
            <a:r>
              <a:rPr lang="ru-RU" sz="2400" dirty="0" err="1"/>
              <a:t>түрде</a:t>
            </a:r>
            <a:r>
              <a:rPr lang="ru-RU" sz="2400" dirty="0"/>
              <a:t> </a:t>
            </a:r>
            <a:r>
              <a:rPr lang="ru-RU" sz="2400" dirty="0" err="1"/>
              <a:t>байланысты</a:t>
            </a:r>
            <a:r>
              <a:rPr lang="ru-RU" sz="2400" dirty="0"/>
              <a:t>:</a:t>
            </a:r>
          </a:p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G </a:t>
            </a:r>
            <a:r>
              <a:rPr lang="en-US" sz="2400" b="1" dirty="0">
                <a:solidFill>
                  <a:srgbClr val="FF0000"/>
                </a:solidFill>
              </a:rPr>
              <a:t>= ∆H — T ∆S</a:t>
            </a:r>
          </a:p>
          <a:p>
            <a:pPr algn="just"/>
            <a:r>
              <a:rPr lang="ru-RU" sz="2400" dirty="0" err="1" smtClean="0"/>
              <a:t>мұндағы</a:t>
            </a:r>
            <a:r>
              <a:rPr lang="ru-RU" sz="2400" dirty="0" smtClean="0"/>
              <a:t> </a:t>
            </a:r>
            <a:r>
              <a:rPr lang="ru-RU" sz="2400" b="1" dirty="0">
                <a:solidFill>
                  <a:srgbClr val="FF0000"/>
                </a:solidFill>
              </a:rPr>
              <a:t>∆</a:t>
            </a:r>
            <a:r>
              <a:rPr lang="en-US" sz="2400" b="1" dirty="0">
                <a:solidFill>
                  <a:srgbClr val="FF0000"/>
                </a:solidFill>
              </a:rPr>
              <a:t>G </a:t>
            </a:r>
            <a:r>
              <a:rPr lang="en-US" sz="2400" dirty="0"/>
              <a:t>– </a:t>
            </a:r>
            <a:r>
              <a:rPr lang="ru-RU" sz="2400" dirty="0"/>
              <a:t>реакция </a:t>
            </a:r>
            <a:r>
              <a:rPr lang="ru-RU" sz="2400" dirty="0" err="1"/>
              <a:t>жүйесінің</a:t>
            </a:r>
            <a:r>
              <a:rPr lang="ru-RU" sz="2400" dirty="0"/>
              <a:t> бос </a:t>
            </a:r>
            <a:r>
              <a:rPr lang="ru-RU" sz="2400" dirty="0" err="1"/>
              <a:t>энергиясының</a:t>
            </a:r>
            <a:r>
              <a:rPr lang="ru-RU" sz="2400" dirty="0"/>
              <a:t> </a:t>
            </a:r>
            <a:r>
              <a:rPr lang="ru-RU" sz="2400" dirty="0" err="1"/>
              <a:t>өзгерісі</a:t>
            </a:r>
            <a:r>
              <a:rPr lang="ru-RU" sz="2400" dirty="0"/>
              <a:t>, </a:t>
            </a:r>
            <a:r>
              <a:rPr lang="ru-RU" sz="2400" b="1" dirty="0">
                <a:solidFill>
                  <a:srgbClr val="FF0000"/>
                </a:solidFill>
              </a:rPr>
              <a:t>∆</a:t>
            </a:r>
            <a:r>
              <a:rPr lang="en-US" sz="2400" b="1" dirty="0">
                <a:solidFill>
                  <a:srgbClr val="FF0000"/>
                </a:solidFill>
              </a:rPr>
              <a:t>H </a:t>
            </a:r>
            <a:r>
              <a:rPr lang="en-US" sz="2400" dirty="0"/>
              <a:t>– </a:t>
            </a:r>
            <a:r>
              <a:rPr lang="ru-RU" sz="2400" dirty="0"/>
              <a:t>реакция </a:t>
            </a:r>
            <a:r>
              <a:rPr lang="ru-RU" sz="2400" dirty="0" err="1"/>
              <a:t>жүйесінің</a:t>
            </a:r>
            <a:r>
              <a:rPr lang="ru-RU" sz="2400" dirty="0"/>
              <a:t> </a:t>
            </a:r>
            <a:r>
              <a:rPr lang="ru-RU" sz="2400" dirty="0" err="1"/>
              <a:t>энтальпиясының</a:t>
            </a:r>
            <a:r>
              <a:rPr lang="ru-RU" sz="2400" dirty="0"/>
              <a:t> </a:t>
            </a:r>
            <a:r>
              <a:rPr lang="ru-RU" sz="2400" dirty="0" err="1"/>
              <a:t>өзгеруі</a:t>
            </a:r>
            <a:r>
              <a:rPr lang="ru-RU" sz="2400" dirty="0"/>
              <a:t>, </a:t>
            </a:r>
            <a:r>
              <a:rPr lang="en-US" sz="2400" b="1" dirty="0">
                <a:solidFill>
                  <a:srgbClr val="FF0000"/>
                </a:solidFill>
              </a:rPr>
              <a:t>T</a:t>
            </a:r>
            <a:r>
              <a:rPr lang="en-US" sz="2400" dirty="0"/>
              <a:t> – </a:t>
            </a:r>
            <a:r>
              <a:rPr lang="ru-RU" sz="2400" dirty="0"/>
              <a:t>температура (</a:t>
            </a:r>
            <a:r>
              <a:rPr lang="ru-RU" sz="2400" dirty="0" err="1"/>
              <a:t>кельвинмен</a:t>
            </a:r>
            <a:r>
              <a:rPr lang="ru-RU" sz="2400" dirty="0"/>
              <a:t> </a:t>
            </a:r>
            <a:r>
              <a:rPr lang="ru-RU" sz="2400" dirty="0" err="1"/>
              <a:t>беріледі</a:t>
            </a:r>
            <a:r>
              <a:rPr lang="ru-RU" sz="2400" dirty="0"/>
              <a:t>, К), </a:t>
            </a:r>
            <a:r>
              <a:rPr lang="ru-RU" sz="2400" b="1" dirty="0" smtClean="0">
                <a:solidFill>
                  <a:srgbClr val="FF0000"/>
                </a:solidFill>
              </a:rPr>
              <a:t>∆</a:t>
            </a:r>
            <a:r>
              <a:rPr lang="en-US" sz="2400" b="1" dirty="0">
                <a:solidFill>
                  <a:srgbClr val="FF0000"/>
                </a:solidFill>
              </a:rPr>
              <a:t>S </a:t>
            </a:r>
            <a:r>
              <a:rPr lang="en-US" sz="2400" dirty="0"/>
              <a:t>–</a:t>
            </a:r>
            <a:r>
              <a:rPr lang="ru-RU" sz="2400" dirty="0" err="1"/>
              <a:t>жүйедегі</a:t>
            </a:r>
            <a:r>
              <a:rPr lang="ru-RU" sz="2400" dirty="0"/>
              <a:t> </a:t>
            </a:r>
            <a:r>
              <a:rPr lang="ru-RU" sz="2400" dirty="0" err="1"/>
              <a:t>энтропияның</a:t>
            </a:r>
            <a:r>
              <a:rPr lang="ru-RU" sz="2400" dirty="0"/>
              <a:t> </a:t>
            </a:r>
            <a:r>
              <a:rPr lang="ru-RU" sz="2400" dirty="0" err="1"/>
              <a:t>өзгеруі</a:t>
            </a:r>
            <a:r>
              <a:rPr lang="ru-RU" sz="2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2092340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</TotalTime>
  <Words>1355</Words>
  <Application>Microsoft Office PowerPoint</Application>
  <PresentationFormat>Произвольный</PresentationFormat>
  <Paragraphs>65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Кулбаева Маржан</dc:creator>
  <cp:lastModifiedBy>Admin</cp:lastModifiedBy>
  <cp:revision>21</cp:revision>
  <dcterms:created xsi:type="dcterms:W3CDTF">2022-09-07T19:04:19Z</dcterms:created>
  <dcterms:modified xsi:type="dcterms:W3CDTF">2002-01-07T20:50:38Z</dcterms:modified>
</cp:coreProperties>
</file>